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19"/>
  </p:sldMasterIdLst>
  <p:notesMasterIdLst>
    <p:notesMasterId r:id="rId29"/>
  </p:notesMasterIdLst>
  <p:handoutMasterIdLst>
    <p:handoutMasterId r:id="rId30"/>
  </p:handoutMasterIdLst>
  <p:sldIdLst>
    <p:sldId id="972" r:id="rId20"/>
    <p:sldId id="947" r:id="rId21"/>
    <p:sldId id="973" r:id="rId22"/>
    <p:sldId id="974" r:id="rId23"/>
    <p:sldId id="975" r:id="rId24"/>
    <p:sldId id="977" r:id="rId25"/>
    <p:sldId id="978" r:id="rId26"/>
    <p:sldId id="979" r:id="rId27"/>
    <p:sldId id="976" r:id="rId28"/>
  </p:sldIdLst>
  <p:sldSz cx="9144000" cy="6858000" type="screen4x3"/>
  <p:notesSz cx="7099300" cy="10234613"/>
  <p:custDataLst>
    <p:custData r:id="rId10"/>
    <p:tags r:id="rId31"/>
  </p:custDataLst>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141">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799">
          <p15:clr>
            <a:srgbClr val="A4A3A4"/>
          </p15:clr>
        </p15:guide>
        <p15:guide id="7" pos="340">
          <p15:clr>
            <a:srgbClr val="A4A3A4"/>
          </p15:clr>
        </p15:guide>
        <p15:guide id="8" pos="158">
          <p15:clr>
            <a:srgbClr val="A4A3A4"/>
          </p15:clr>
        </p15:guide>
        <p15:guide id="9" pos="2880">
          <p15:clr>
            <a:srgbClr val="A4A3A4"/>
          </p15:clr>
        </p15:guide>
        <p15:guide id="10" pos="2971">
          <p15:clr>
            <a:srgbClr val="A4A3A4"/>
          </p15:clr>
        </p15:guide>
        <p15:guide id="11" pos="5511">
          <p15:clr>
            <a:srgbClr val="A4A3A4"/>
          </p15:clr>
        </p15:guide>
        <p15:guide id="12" pos="4604">
          <p15:clr>
            <a:srgbClr val="A4A3A4"/>
          </p15:clr>
        </p15:guide>
        <p15:guide id="13" pos="3787">
          <p15:clr>
            <a:srgbClr val="A4A3A4"/>
          </p15:clr>
        </p15:guide>
        <p15:guide id="14" pos="3878">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9BAA"/>
    <a:srgbClr val="FFFFFF"/>
    <a:srgbClr val="000000"/>
    <a:srgbClr val="505A64"/>
    <a:srgbClr val="D7D7CD"/>
    <a:srgbClr val="BECDD7"/>
    <a:srgbClr val="FFB900"/>
    <a:srgbClr val="AF235F"/>
    <a:srgbClr val="55A0B9"/>
    <a:srgbClr val="AAB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4511" autoAdjust="0"/>
    <p:restoredTop sz="94660"/>
  </p:normalViewPr>
  <p:slideViewPr>
    <p:cSldViewPr snapToGrid="0" snapToObjects="1" showGuides="1">
      <p:cViewPr varScale="1">
        <p:scale>
          <a:sx n="110" d="100"/>
          <a:sy n="110" d="100"/>
        </p:scale>
        <p:origin x="1266" y="108"/>
      </p:cViewPr>
      <p:guideLst>
        <p:guide orient="horz" pos="4141"/>
        <p:guide orient="horz" pos="618"/>
        <p:guide orient="horz" pos="2432"/>
        <p:guide orient="horz" pos="2341"/>
        <p:guide orient="horz" pos="890"/>
        <p:guide orient="horz" pos="799"/>
        <p:guide pos="340"/>
        <p:guide pos="158"/>
        <p:guide pos="2880"/>
        <p:guide pos="2971"/>
        <p:guide pos="5511"/>
        <p:guide pos="4604"/>
        <p:guide pos="3787"/>
        <p:guide pos="38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91" d="100"/>
          <a:sy n="91" d="100"/>
        </p:scale>
        <p:origin x="-3648" y="-1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 Type="http://schemas.openxmlformats.org/officeDocument/2006/relationships/customXml" Target="../customXml/item3.xml"/><Relationship Id="rId21" Type="http://schemas.openxmlformats.org/officeDocument/2006/relationships/slide" Target="slides/slide2.xml"/><Relationship Id="rId34"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tags" Target="tags/tag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Rectangle 6"/>
          <p:cNvSpPr>
            <a:spLocks noChangeArrowheads="1"/>
          </p:cNvSpPr>
          <p:nvPr/>
        </p:nvSpPr>
        <p:spPr bwMode="auto">
          <a:xfrm>
            <a:off x="0" y="0"/>
            <a:ext cx="7099300" cy="698500"/>
          </a:xfrm>
          <a:prstGeom prst="rect">
            <a:avLst/>
          </a:prstGeom>
          <a:solidFill>
            <a:srgbClr val="879BAA"/>
          </a:solidFill>
          <a:ln w="9525" algn="ctr">
            <a:noFill/>
            <a:miter lim="800000"/>
            <a:headEnd/>
            <a:tailEnd/>
          </a:ln>
          <a:effectLst/>
        </p:spPr>
        <p:txBody>
          <a:bodyPr wrap="none" anchor="ctr"/>
          <a:lstStyle/>
          <a:p>
            <a:endParaRPr lang="de-DE"/>
          </a:p>
        </p:txBody>
      </p:sp>
      <p:sp>
        <p:nvSpPr>
          <p:cNvPr id="173058"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59" name="Rectangle 3"/>
          <p:cNvSpPr>
            <a:spLocks noGrp="1" noChangeArrowheads="1"/>
          </p:cNvSpPr>
          <p:nvPr>
            <p:ph type="dt" sz="quarter" idx="1"/>
          </p:nvPr>
        </p:nvSpPr>
        <p:spPr bwMode="auto">
          <a:xfrm>
            <a:off x="3849688" y="0"/>
            <a:ext cx="3249612"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60" name="Rectangle 4"/>
          <p:cNvSpPr>
            <a:spLocks noGrp="1" noChangeArrowheads="1"/>
          </p:cNvSpPr>
          <p:nvPr>
            <p:ph type="ftr" sz="quarter" idx="2"/>
          </p:nvPr>
        </p:nvSpPr>
        <p:spPr bwMode="auto">
          <a:xfrm>
            <a:off x="0" y="9682163"/>
            <a:ext cx="3249613"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Siemens Sans" pitchFamily="2" charset="0"/>
              </a:defRPr>
            </a:lvl1pPr>
          </a:lstStyle>
          <a:p>
            <a:endParaRPr lang="en-US" dirty="0">
              <a:latin typeface="Arial" pitchFamily="34" charset="0"/>
            </a:endParaRPr>
          </a:p>
        </p:txBody>
      </p:sp>
      <p:sp>
        <p:nvSpPr>
          <p:cNvPr id="173061" name="Rectangle 5"/>
          <p:cNvSpPr>
            <a:spLocks noGrp="1" noChangeArrowheads="1"/>
          </p:cNvSpPr>
          <p:nvPr>
            <p:ph type="sldNum" sz="quarter" idx="3"/>
          </p:nvPr>
        </p:nvSpPr>
        <p:spPr bwMode="auto">
          <a:xfrm>
            <a:off x="3849688" y="9682163"/>
            <a:ext cx="3249612"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de-DE" dirty="0">
                <a:latin typeface="Arial" pitchFamily="34" charset="0"/>
              </a:rPr>
              <a:t>Handzettel </a:t>
            </a:r>
            <a:fld id="{BFC713D8-7968-482B-A79F-9C586FE5053A}" type="slidenum">
              <a:rPr lang="de-DE">
                <a:latin typeface="Arial" pitchFamily="34" charset="0"/>
              </a:rPr>
              <a:pPr/>
              <a:t>‹#›</a:t>
            </a:fld>
            <a:endParaRPr lang="de-DE" dirty="0">
              <a:latin typeface="Arial" pitchFamily="34" charset="0"/>
            </a:endParaRPr>
          </a:p>
        </p:txBody>
      </p:sp>
    </p:spTree>
    <p:extLst>
      <p:ext uri="{BB962C8B-B14F-4D97-AF65-F5344CB8AC3E}">
        <p14:creationId xmlns:p14="http://schemas.microsoft.com/office/powerpoint/2010/main" val="2371850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27" name="Rectangle 3"/>
          <p:cNvSpPr>
            <a:spLocks noGrp="1" noChangeArrowheads="1"/>
          </p:cNvSpPr>
          <p:nvPr>
            <p:ph type="dt" idx="1"/>
          </p:nvPr>
        </p:nvSpPr>
        <p:spPr bwMode="auto">
          <a:xfrm>
            <a:off x="3849688" y="0"/>
            <a:ext cx="3248025"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tx1"/>
                </a:solidFill>
                <a:latin typeface="Arial"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238125" y="4822825"/>
            <a:ext cx="6623050" cy="45656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77830" name="Rectangle 6"/>
          <p:cNvSpPr>
            <a:spLocks noGrp="1" noChangeArrowheads="1"/>
          </p:cNvSpPr>
          <p:nvPr>
            <p:ph type="ftr" sz="quarter" idx="4"/>
          </p:nvPr>
        </p:nvSpPr>
        <p:spPr bwMode="auto">
          <a:xfrm>
            <a:off x="0" y="9682163"/>
            <a:ext cx="3249613"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31" name="Rectangle 7"/>
          <p:cNvSpPr>
            <a:spLocks noGrp="1" noChangeArrowheads="1"/>
          </p:cNvSpPr>
          <p:nvPr>
            <p:ph type="sldNum" sz="quarter" idx="5"/>
          </p:nvPr>
        </p:nvSpPr>
        <p:spPr bwMode="auto">
          <a:xfrm>
            <a:off x="3849688" y="9682163"/>
            <a:ext cx="3248025"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de-DE" dirty="0" smtClean="0">
                <a:latin typeface="Arial" pitchFamily="34" charset="0"/>
              </a:rPr>
              <a:t>Notizen </a:t>
            </a:r>
            <a:fld id="{AD141568-5488-4AC9-B82D-9F5CE1225E2A}" type="slidenum">
              <a:rPr lang="de-DE" smtClean="0">
                <a:latin typeface="Arial" pitchFamily="34" charset="0"/>
              </a:rPr>
              <a:pPr/>
              <a:t>‹#›</a:t>
            </a:fld>
            <a:endParaRPr lang="de-DE" dirty="0">
              <a:latin typeface="Arial" pitchFamily="34" charset="0"/>
            </a:endParaRPr>
          </a:p>
        </p:txBody>
      </p:sp>
    </p:spTree>
    <p:extLst>
      <p:ext uri="{BB962C8B-B14F-4D97-AF65-F5344CB8AC3E}">
        <p14:creationId xmlns:p14="http://schemas.microsoft.com/office/powerpoint/2010/main" val="38342192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05161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545280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3905757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094847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271461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411994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4246013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noFill/>
        </p:spPr>
      </p:sp>
      <p:sp>
        <p:nvSpPr>
          <p:cNvPr id="19149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16226625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customXml" Target="../../customXml/item4.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customXml" Target="../../customXml/item1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customXml" Target="../../customXml/item3.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customXml" Target="../../customXml/item16.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customXml" Target="../../customXml/item6.xml"/><Relationship Id="rId6" Type="http://schemas.openxmlformats.org/officeDocument/2006/relationships/slideMaster" Target="../slideMasters/slideMaster1.xml"/><Relationship Id="rId5" Type="http://schemas.openxmlformats.org/officeDocument/2006/relationships/tags" Target="../tags/tag76.xml"/><Relationship Id="rId4" Type="http://schemas.openxmlformats.org/officeDocument/2006/relationships/tags" Target="../tags/tag7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customXml" Target="../../customXml/item8.xml"/><Relationship Id="rId6" Type="http://schemas.openxmlformats.org/officeDocument/2006/relationships/slideMaster" Target="../slideMasters/slideMaster1.xml"/><Relationship Id="rId5" Type="http://schemas.openxmlformats.org/officeDocument/2006/relationships/tags" Target="../tags/tag80.xml"/><Relationship Id="rId4" Type="http://schemas.openxmlformats.org/officeDocument/2006/relationships/tags" Target="../tags/tag79.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customXml" Target="../../customXml/item15.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8.xml"/><Relationship Id="rId7" Type="http://schemas.openxmlformats.org/officeDocument/2006/relationships/image" Target="../media/image2.png"/><Relationship Id="rId2" Type="http://schemas.openxmlformats.org/officeDocument/2006/relationships/tags" Target="../tags/tag37.xml"/><Relationship Id="rId1" Type="http://schemas.openxmlformats.org/officeDocument/2006/relationships/customXml" Target="../../customXml/item9.xml"/><Relationship Id="rId6" Type="http://schemas.openxmlformats.org/officeDocument/2006/relationships/slideMaster" Target="../slideMasters/slideMaster1.xml"/><Relationship Id="rId5" Type="http://schemas.openxmlformats.org/officeDocument/2006/relationships/tags" Target="../tags/tag40.xml"/><Relationship Id="rId4" Type="http://schemas.openxmlformats.org/officeDocument/2006/relationships/tags" Target="../tags/tag39.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4.png"/><Relationship Id="rId2" Type="http://schemas.openxmlformats.org/officeDocument/2006/relationships/tags" Target="../tags/tag41.xml"/><Relationship Id="rId1" Type="http://schemas.openxmlformats.org/officeDocument/2006/relationships/customXml" Target="../../customXml/item5.xml"/><Relationship Id="rId6" Type="http://schemas.openxmlformats.org/officeDocument/2006/relationships/slideMaster" Target="../slideMasters/slideMaster1.xml"/><Relationship Id="rId5" Type="http://schemas.openxmlformats.org/officeDocument/2006/relationships/tags" Target="../tags/tag44.xml"/><Relationship Id="rId4" Type="http://schemas.openxmlformats.org/officeDocument/2006/relationships/tags" Target="../tags/tag4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customXml" Target="../../customXml/item12.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8.xml"/><Relationship Id="rId1" Type="http://schemas.openxmlformats.org/officeDocument/2006/relationships/customXml" Target="../../customXml/item1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customXml" Target="../../customXml/item14.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customXml" Target="../../customXml/item17.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customXml" Target="../../customXml/item7.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customXml" Target="../../customXml/item13.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big bar down)" type="title" preserve="1">
  <p:cSld name="Title (big bar down)">
    <p:spTree>
      <p:nvGrpSpPr>
        <p:cNvPr id="1" name=""/>
        <p:cNvGrpSpPr/>
        <p:nvPr/>
      </p:nvGrpSpPr>
      <p:grpSpPr>
        <a:xfrm>
          <a:off x="0" y="0"/>
          <a:ext cx="0" cy="0"/>
          <a:chOff x="0" y="0"/>
          <a:chExt cx="0" cy="0"/>
        </a:xfrm>
      </p:grpSpPr>
      <p:pic>
        <p:nvPicPr>
          <p:cNvPr id="13" name="Grafik 9"/>
          <p:cNvPicPr>
            <a:picLocks/>
          </p:cNvPicPr>
          <p:nvPr userDrawn="1"/>
        </p:nvPicPr>
        <p:blipFill rotWithShape="1">
          <a:blip r:embed="rId8">
            <a:extLst>
              <a:ext uri="{28A0092B-C50C-407E-A947-70E740481C1C}">
                <a14:useLocalDpi xmlns:a14="http://schemas.microsoft.com/office/drawing/2010/main" val="0"/>
              </a:ext>
            </a:extLst>
          </a:blip>
          <a:srcRect t="986" b="-1"/>
          <a:stretch/>
        </p:blipFill>
        <p:spPr>
          <a:xfrm>
            <a:off x="0" y="1588"/>
            <a:ext cx="9176648" cy="4147501"/>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090"/>
            <a:ext cx="8893175" cy="870014"/>
          </a:xfrm>
          <a:solidFill>
            <a:srgbClr val="879BAA"/>
          </a:solidFill>
        </p:spPr>
        <p:txBody>
          <a:bodyPr wrap="square" lIns="270000" tIns="144000" rIns="396000" bIns="108000" anchor="t">
            <a:spAutoFit/>
          </a:bodyPr>
          <a:lstStyle>
            <a:lvl1pPr>
              <a:defRPr sz="4000" baseline="0" smtClean="0">
                <a:solidFill>
                  <a:srgbClr val="FFFFFF"/>
                </a:solidFill>
                <a:latin typeface="Arial" pitchFamily="34" charset="0"/>
              </a:defRPr>
            </a:lvl1pPr>
          </a:lstStyle>
          <a:p>
            <a:r>
              <a:rPr lang="en-US" dirty="0" smtClean="0"/>
              <a:t>Enter presentation title</a:t>
            </a:r>
          </a:p>
        </p:txBody>
      </p:sp>
      <p:sp>
        <p:nvSpPr>
          <p:cNvPr id="57351" name="cdtRectangle 116 Id57351"/>
          <p:cNvSpPr>
            <a:spLocks noGrp="1" noChangeArrowheads="1"/>
          </p:cNvSpPr>
          <p:nvPr>
            <p:ph type="subTitle" idx="1" hasCustomPrompt="1"/>
            <p:custDataLst>
              <p:tags r:id="rId3"/>
            </p:custDataLst>
          </p:nvPr>
        </p:nvSpPr>
        <p:spPr bwMode="gray">
          <a:xfrm>
            <a:off x="250825" y="3756008"/>
            <a:ext cx="8893175" cy="393082"/>
          </a:xfrm>
          <a:solidFill>
            <a:srgbClr val="233746">
              <a:alpha val="65000"/>
            </a:srgbClr>
          </a:solidFill>
        </p:spPr>
        <p:txBody>
          <a:bodyPr wrap="square" lIns="270000" tIns="18000" rIns="396000" bIns="36000" anchor="b">
            <a:noAutofit/>
          </a:bodyPr>
          <a:lstStyle>
            <a:lvl1pPr marL="0" marR="0" indent="0" algn="l" defTabSz="914400" rtl="0" eaLnBrk="1" fontAlgn="base" latinLnBrk="0" hangingPunct="1">
              <a:lnSpc>
                <a:spcPct val="110000"/>
              </a:lnSpc>
              <a:spcBef>
                <a:spcPct val="0"/>
              </a:spcBef>
              <a:spcAft>
                <a:spcPct val="0"/>
              </a:spcAft>
              <a:buClr>
                <a:schemeClr val="accent1"/>
              </a:buClr>
              <a:buSzTx/>
              <a:buFont typeface="Arial" pitchFamily="34" charset="0"/>
              <a:buNone/>
              <a:tabLst/>
              <a:defRPr sz="2000" smtClean="0">
                <a:solidFill>
                  <a:schemeClr val="bg1"/>
                </a:solidFill>
                <a:latin typeface="Arial" pitchFamily="34" charset="0"/>
              </a:defRPr>
            </a:lvl1pPr>
          </a:lstStyle>
          <a:p>
            <a:r>
              <a:rPr lang="en-US" dirty="0" smtClean="0"/>
              <a:t>Enter the name and title of the presenter</a:t>
            </a:r>
          </a:p>
        </p:txBody>
      </p:sp>
      <p:pic>
        <p:nvPicPr>
          <p:cNvPr id="11" name="cdtPicture 10 Id11" descr="SIE_Logo_Layer_Petrol_RGB_A3_76mm.wmf"/>
          <p:cNvPicPr>
            <a:picLocks noChangeAspect="1"/>
          </p:cNvPicPr>
          <p:nvPr userDrawn="1">
            <p:custDataLst>
              <p:tags r:id="rId4"/>
            </p:custDataLst>
          </p:nvPr>
        </p:nvPicPr>
        <p:blipFill>
          <a:blip r:embed="rId9"/>
          <a:stretch>
            <a:fillRect/>
          </a:stretch>
        </p:blipFill>
        <p:spPr>
          <a:xfrm>
            <a:off x="539750" y="0"/>
            <a:ext cx="1728000" cy="967833"/>
          </a:xfrm>
          <a:prstGeom prst="rect">
            <a:avLst/>
          </a:prstGeom>
        </p:spPr>
      </p:pic>
      <p:sp>
        <p:nvSpPr>
          <p:cNvPr id="10" name="cdtText Box 133 Id10"/>
          <p:cNvSpPr txBox="1">
            <a:spLocks noChangeArrowheads="1"/>
          </p:cNvSpPr>
          <p:nvPr userDrawn="1">
            <p:custDataLst>
              <p:tags r:id="rId5"/>
            </p:custDataLst>
          </p:nvPr>
        </p:nvSpPr>
        <p:spPr bwMode="auto">
          <a:xfrm>
            <a:off x="0" y="6235006"/>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2014</a:t>
            </a:r>
            <a:endParaRPr lang="en-US" sz="1000" b="0" dirty="0">
              <a:solidFill>
                <a:srgbClr val="879BAA"/>
              </a:solidFill>
            </a:endParaRPr>
          </a:p>
        </p:txBody>
      </p:sp>
      <p:sp>
        <p:nvSpPr>
          <p:cNvPr id="15" name="cdtText Box 101 Id15"/>
          <p:cNvSpPr txBox="1">
            <a:spLocks noChangeArrowheads="1"/>
          </p:cNvSpPr>
          <p:nvPr userDrawn="1">
            <p:custDataLst>
              <p:tags r:id="rId6"/>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3" name="TextBox 2"/>
          <p:cNvSpPr txBox="1"/>
          <p:nvPr userDrawn="1"/>
        </p:nvSpPr>
        <p:spPr>
          <a:xfrm>
            <a:off x="9158360" y="2137890"/>
            <a:ext cx="0" cy="200055"/>
          </a:xfrm>
          <a:prstGeom prst="rect">
            <a:avLst/>
          </a:prstGeom>
          <a:noFill/>
        </p:spPr>
        <p:txBody>
          <a:bodyPr wrap="none" lIns="0" tIns="0" rIns="0" bIns="0" rtlCol="0">
            <a:spAutoFit/>
          </a:bodyPr>
          <a:lstStyle/>
          <a:p>
            <a:pPr>
              <a:lnSpc>
                <a:spcPct val="110000"/>
              </a:lnSpc>
              <a:spcBef>
                <a:spcPts val="0"/>
              </a:spcBef>
            </a:pPr>
            <a:endParaRPr lang="en-US" sz="1200" dirty="0" smtClean="0">
              <a:solidFill>
                <a:schemeClr val="tx1"/>
              </a:solidFill>
            </a:endParaRPr>
          </a:p>
        </p:txBody>
      </p:sp>
      <p:sp>
        <p:nvSpPr>
          <p:cNvPr id="16" name="TextBox 15"/>
          <p:cNvSpPr txBox="1"/>
          <p:nvPr userDrawn="1"/>
        </p:nvSpPr>
        <p:spPr>
          <a:xfrm>
            <a:off x="4917344" y="5747460"/>
            <a:ext cx="3831369" cy="615553"/>
          </a:xfrm>
          <a:prstGeom prst="rect">
            <a:avLst/>
          </a:prstGeom>
          <a:noFill/>
        </p:spPr>
        <p:txBody>
          <a:bodyPr wrap="none" lIns="0" tIns="0" rIns="0" bIns="0" rtlCol="0">
            <a:spAutoFit/>
          </a:bodyPr>
          <a:lstStyle/>
          <a:p>
            <a:pPr algn="r">
              <a:lnSpc>
                <a:spcPct val="100000"/>
              </a:lnSpc>
              <a:spcBef>
                <a:spcPts val="0"/>
              </a:spcBef>
            </a:pPr>
            <a:r>
              <a:rPr lang="en-US" sz="2000" b="1" baseline="0" dirty="0" smtClean="0">
                <a:solidFill>
                  <a:srgbClr val="879BAA"/>
                </a:solidFill>
                <a:latin typeface="Arial" pitchFamily="34" charset="0"/>
                <a:ea typeface="+mn-ea"/>
                <a:cs typeface="Arial" pitchFamily="34" charset="0"/>
              </a:rPr>
              <a:t>SOLID EDGE UNIVERSITY 2014</a:t>
            </a:r>
          </a:p>
          <a:p>
            <a:pPr algn="r">
              <a:lnSpc>
                <a:spcPct val="100000"/>
              </a:lnSpc>
              <a:spcBef>
                <a:spcPts val="0"/>
              </a:spcBef>
            </a:pPr>
            <a:r>
              <a:rPr lang="en-US" sz="2000" baseline="0" dirty="0" smtClean="0">
                <a:solidFill>
                  <a:srgbClr val="879BAA"/>
                </a:solidFill>
                <a:latin typeface="Arial" pitchFamily="34" charset="0"/>
                <a:ea typeface="+mn-ea"/>
                <a:cs typeface="Arial" pitchFamily="34" charset="0"/>
              </a:rPr>
              <a:t>Re-imagine What’s Possible</a:t>
            </a:r>
          </a:p>
        </p:txBody>
      </p:sp>
      <p:sp>
        <p:nvSpPr>
          <p:cNvPr id="17" name="TextBox 16"/>
          <p:cNvSpPr txBox="1"/>
          <p:nvPr userDrawn="1"/>
        </p:nvSpPr>
        <p:spPr>
          <a:xfrm>
            <a:off x="8186656" y="6414474"/>
            <a:ext cx="570669" cy="187424"/>
          </a:xfrm>
          <a:prstGeom prst="rect">
            <a:avLst/>
          </a:prstGeom>
          <a:noFill/>
        </p:spPr>
        <p:txBody>
          <a:bodyPr wrap="none" lIns="0" tIns="0" rIns="0" bIns="0" rtlCol="0">
            <a:spAutoFit/>
          </a:bodyPr>
          <a:lstStyle/>
          <a:p>
            <a:pPr>
              <a:lnSpc>
                <a:spcPct val="110000"/>
              </a:lnSpc>
              <a:spcBef>
                <a:spcPts val="0"/>
              </a:spcBef>
            </a:pPr>
            <a:r>
              <a:rPr lang="en-US" sz="1200" b="0" dirty="0" smtClean="0">
                <a:solidFill>
                  <a:srgbClr val="879BAA"/>
                </a:solidFill>
              </a:rPr>
              <a:t>#SEU14</a:t>
            </a:r>
          </a:p>
        </p:txBody>
      </p:sp>
      <p:sp>
        <p:nvSpPr>
          <p:cNvPr id="18" name="Rectangle 17"/>
          <p:cNvSpPr/>
          <p:nvPr userDrawn="1"/>
        </p:nvSpPr>
        <p:spPr>
          <a:xfrm>
            <a:off x="442387" y="6023065"/>
            <a:ext cx="2547652" cy="400110"/>
          </a:xfrm>
          <a:prstGeom prst="rect">
            <a:avLst/>
          </a:prstGeom>
        </p:spPr>
        <p:txBody>
          <a:bodyPr wrap="square">
            <a:spAutoFit/>
          </a:bodyPr>
          <a:lstStyle/>
          <a:p>
            <a:pPr algn="l"/>
            <a:r>
              <a:rPr lang="en-US" sz="1000" b="0" dirty="0" smtClean="0">
                <a:solidFill>
                  <a:srgbClr val="879BAA"/>
                </a:solidFill>
              </a:rPr>
              <a:t>Solid</a:t>
            </a:r>
            <a:r>
              <a:rPr lang="en-US" sz="1000" b="0" baseline="0" dirty="0" smtClean="0">
                <a:solidFill>
                  <a:srgbClr val="879BAA"/>
                </a:solidFill>
              </a:rPr>
              <a:t> Edge University 2014</a:t>
            </a:r>
            <a:br>
              <a:rPr lang="en-US" sz="1000" b="0" baseline="0" dirty="0" smtClean="0">
                <a:solidFill>
                  <a:srgbClr val="879BAA"/>
                </a:solidFill>
              </a:rPr>
            </a:br>
            <a:r>
              <a:rPr lang="en-US" sz="1000" b="0" baseline="0" dirty="0" smtClean="0">
                <a:solidFill>
                  <a:srgbClr val="879BAA"/>
                </a:solidFill>
              </a:rPr>
              <a:t>May 12-14, Atlanta, GA, USA</a:t>
            </a:r>
            <a:endParaRPr lang="en-US" sz="1000" dirty="0"/>
          </a:p>
        </p:txBody>
      </p:sp>
    </p:spTree>
    <p:custDataLst>
      <p:custData r:id="rId1"/>
    </p:custData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6156325"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hasCustomPrompt="1"/>
            <p:custDataLst>
              <p:tags r:id="rId3"/>
            </p:custDataLst>
          </p:nvPr>
        </p:nvSpPr>
        <p:spPr>
          <a:xfrm>
            <a:off x="539750" y="1412876"/>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quarter" idx="2" hasCustomPrompt="1"/>
            <p:custDataLst>
              <p:tags r:id="rId4"/>
            </p:custDataLst>
          </p:nvPr>
        </p:nvSpPr>
        <p:spPr>
          <a:xfrm>
            <a:off x="4716463" y="1412875"/>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5" name="cdtContent Placeholder 4 Id5"/>
          <p:cNvSpPr>
            <a:spLocks noGrp="1"/>
          </p:cNvSpPr>
          <p:nvPr>
            <p:ph sz="quarter" idx="3" hasCustomPrompt="1"/>
            <p:custDataLst>
              <p:tags r:id="rId5"/>
            </p:custDataLst>
          </p:nvPr>
        </p:nvSpPr>
        <p:spPr>
          <a:xfrm>
            <a:off x="539750"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6" name="cdtContent Placeholder 5 Id6"/>
          <p:cNvSpPr>
            <a:spLocks noGrp="1"/>
          </p:cNvSpPr>
          <p:nvPr>
            <p:ph sz="quarter" idx="4" hasCustomPrompt="1"/>
            <p:custDataLst>
              <p:tags r:id="rId6"/>
            </p:custDataLst>
          </p:nvPr>
        </p:nvSpPr>
        <p:spPr>
          <a:xfrm>
            <a:off x="4716463"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335106944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4" name="cdtTextplatzhalter 13 Id4"/>
          <p:cNvSpPr>
            <a:spLocks noGrp="1"/>
          </p:cNvSpPr>
          <p:nvPr>
            <p:ph type="body" sz="quarter" idx="13" hasCustomPrompt="1"/>
            <p:custDataLst>
              <p:tags r:id="rId3"/>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platzhalter 13 Id5"/>
          <p:cNvSpPr>
            <a:spLocks noGrp="1"/>
          </p:cNvSpPr>
          <p:nvPr>
            <p:ph type="body" sz="quarter" idx="13" hasCustomPrompt="1"/>
            <p:custDataLst>
              <p:tags r:id="rId4"/>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49" y="1412875"/>
            <a:ext cx="3314701"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67691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676910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50" y="1412876"/>
            <a:ext cx="33147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539750" y="3860800"/>
            <a:ext cx="3309936"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dtContent Placeholder 14 Id15"/>
          <p:cNvSpPr>
            <a:spLocks noGrp="1"/>
          </p:cNvSpPr>
          <p:nvPr>
            <p:ph sz="quarter" idx="15" hasCustomPrompt="1"/>
            <p:custDataLst>
              <p:tags r:id="rId6"/>
            </p:custDataLst>
          </p:nvPr>
        </p:nvSpPr>
        <p:spPr>
          <a:xfrm>
            <a:off x="3994149" y="3860800"/>
            <a:ext cx="3314701"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dtTextplatzhalter 13 Id9"/>
          <p:cNvSpPr>
            <a:spLocks noGrp="1"/>
          </p:cNvSpPr>
          <p:nvPr>
            <p:ph type="body" sz="quarter" idx="16" hasCustomPrompt="1"/>
            <p:custDataLst>
              <p:tags r:id="rId7"/>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pic>
        <p:nvPicPr>
          <p:cNvPr id="10" name="Grafik 9"/>
          <p:cNvPicPr>
            <a:picLocks/>
          </p:cNvPicPr>
          <p:nvPr userDrawn="1"/>
        </p:nvPicPr>
        <p:blipFill rotWithShape="1">
          <a:blip r:embed="rId7">
            <a:extLst>
              <a:ext uri="{28A0092B-C50C-407E-A947-70E740481C1C}">
                <a14:useLocalDpi xmlns:a14="http://schemas.microsoft.com/office/drawing/2010/main" val="0"/>
              </a:ext>
            </a:extLst>
          </a:blip>
          <a:srcRect t="986" b="-1"/>
          <a:stretch/>
        </p:blipFill>
        <p:spPr>
          <a:xfrm>
            <a:off x="0" y="1588"/>
            <a:ext cx="9176648" cy="4148137"/>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726"/>
            <a:ext cx="8893175" cy="870014"/>
          </a:xfrm>
          <a:solidFill>
            <a:srgbClr val="879BAA"/>
          </a:solidFill>
        </p:spPr>
        <p:txBody>
          <a:bodyPr wrap="square" lIns="270000" tIns="144000" rIns="396000" bIns="108000" anchor="t">
            <a:spAutoFit/>
          </a:bodyPr>
          <a:lstStyle>
            <a:lvl1pPr>
              <a:defRPr sz="4000" smtClean="0">
                <a:solidFill>
                  <a:srgbClr val="FFFFFF"/>
                </a:solidFill>
                <a:latin typeface="Arial" pitchFamily="34" charset="0"/>
              </a:defRPr>
            </a:lvl1pPr>
          </a:lstStyle>
          <a:p>
            <a:r>
              <a:rPr lang="en-US" dirty="0" smtClean="0"/>
              <a:t>Enter chapter title</a:t>
            </a:r>
          </a:p>
        </p:txBody>
      </p:sp>
      <p:sp>
        <p:nvSpPr>
          <p:cNvPr id="57351" name="cdtRectangle 116 Id57351"/>
          <p:cNvSpPr>
            <a:spLocks noGrp="1" noChangeArrowheads="1"/>
          </p:cNvSpPr>
          <p:nvPr>
            <p:ph type="subTitle" idx="1" hasCustomPrompt="1"/>
            <p:custDataLst>
              <p:tags r:id="rId3"/>
            </p:custDataLst>
          </p:nvPr>
        </p:nvSpPr>
        <p:spPr bwMode="gray">
          <a:xfrm>
            <a:off x="250825" y="3756644"/>
            <a:ext cx="8893175" cy="393082"/>
          </a:xfrm>
          <a:solidFill>
            <a:srgbClr val="233746">
              <a:alpha val="65000"/>
            </a:srgbClr>
          </a:solidFill>
        </p:spPr>
        <p:txBody>
          <a:bodyPr wrap="square" lIns="270000" tIns="18000" rIns="396000" bIns="36000" anchor="b">
            <a:noAutofit/>
          </a:bodyPr>
          <a:lstStyle>
            <a:lvl1pPr>
              <a:defRPr sz="2000" baseline="0" smtClean="0">
                <a:solidFill>
                  <a:schemeClr val="bg1"/>
                </a:solidFill>
                <a:latin typeface="Arial" pitchFamily="34" charset="0"/>
              </a:defRPr>
            </a:lvl1pPr>
          </a:lstStyle>
          <a:p>
            <a:r>
              <a:rPr lang="en-US" dirty="0" smtClean="0"/>
              <a:t>Enter subhead</a:t>
            </a:r>
          </a:p>
        </p:txBody>
      </p:sp>
      <p:pic>
        <p:nvPicPr>
          <p:cNvPr id="8" name="cdtPicture 7 Id8" descr="sie_logo_layer_petrol_rgb"/>
          <p:cNvPicPr>
            <a:picLocks noChangeAspect="1" noChangeArrowheads="1"/>
          </p:cNvPicPr>
          <p:nvPr userDrawn="1">
            <p:custDataLst>
              <p:tags r:id="rId4"/>
            </p:custDataLst>
          </p:nvPr>
        </p:nvPicPr>
        <p:blipFill>
          <a:blip r:embed="rId8"/>
          <a:srcRect/>
          <a:stretch>
            <a:fillRect/>
          </a:stretch>
        </p:blipFill>
        <p:spPr bwMode="auto">
          <a:xfrm>
            <a:off x="7308850" y="0"/>
            <a:ext cx="1439863" cy="804863"/>
          </a:xfrm>
          <a:prstGeom prst="rect">
            <a:avLst/>
          </a:prstGeom>
          <a:noFill/>
        </p:spPr>
      </p:pic>
      <p:sp>
        <p:nvSpPr>
          <p:cNvPr id="9" name="cdtText Box 101 Id9"/>
          <p:cNvSpPr txBox="1">
            <a:spLocks noChangeArrowheads="1"/>
          </p:cNvSpPr>
          <p:nvPr userDrawn="1">
            <p:custDataLst>
              <p:tags r:id="rId5"/>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Tree>
    <p:custDataLst>
      <p:custData r:id="rId1"/>
    </p:custData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 Index/Contact" preserve="1" userDrawn="1">
  <p:cSld name="Image + Index/Contact">
    <p:spTree>
      <p:nvGrpSpPr>
        <p:cNvPr id="1" name=""/>
        <p:cNvGrpSpPr/>
        <p:nvPr/>
      </p:nvGrpSpPr>
      <p:grpSpPr>
        <a:xfrm>
          <a:off x="0" y="0"/>
          <a:ext cx="0" cy="0"/>
          <a:chOff x="0" y="0"/>
          <a:chExt cx="0" cy="0"/>
        </a:xfrm>
      </p:grpSpPr>
      <p:sp>
        <p:nvSpPr>
          <p:cNvPr id="3" name="cdtRectangle 2 Id3"/>
          <p:cNvSpPr/>
          <p:nvPr userDrawn="1">
            <p:custDataLst>
              <p:tags r:id="rId2"/>
            </p:custDataLst>
          </p:nvPr>
        </p:nvSpPr>
        <p:spPr bwMode="auto">
          <a:xfrm>
            <a:off x="4716464" y="1412875"/>
            <a:ext cx="4427537"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2" name="cdtTitle 1 Id2"/>
          <p:cNvSpPr>
            <a:spLocks noGrp="1"/>
          </p:cNvSpPr>
          <p:nvPr>
            <p:ph type="title" hasCustomPrompt="1"/>
            <p:custDataLst>
              <p:tags r:id="rId3"/>
            </p:custDataLst>
          </p:nvPr>
        </p:nvSpPr>
        <p:spPr>
          <a:xfrm>
            <a:off x="0" y="0"/>
            <a:ext cx="9144000" cy="1268413"/>
          </a:xfrm>
        </p:spPr>
        <p:txBody>
          <a:bodyPr/>
          <a:lstStyle>
            <a:lvl1pPr>
              <a:defRPr/>
            </a:lvl1pPr>
          </a:lstStyle>
          <a:p>
            <a:r>
              <a:rPr lang="en-US" dirty="0" smtClean="0"/>
              <a:t>Click the style sheet to edit the title</a:t>
            </a:r>
            <a:endParaRPr lang="en-US" dirty="0"/>
          </a:p>
        </p:txBody>
      </p:sp>
      <p:sp>
        <p:nvSpPr>
          <p:cNvPr id="11" name="cdtPicture Placeholder 10 Id11"/>
          <p:cNvSpPr>
            <a:spLocks noGrp="1"/>
          </p:cNvSpPr>
          <p:nvPr>
            <p:ph type="pic" sz="quarter" idx="13" hasCustomPrompt="1"/>
            <p:custDataLst>
              <p:tags r:id="rId4"/>
            </p:custDataLst>
          </p:nvPr>
        </p:nvSpPr>
        <p:spPr>
          <a:xfrm>
            <a:off x="0" y="1412875"/>
            <a:ext cx="4572000" cy="4752975"/>
          </a:xfrm>
        </p:spPr>
        <p:txBody>
          <a:bodyPr/>
          <a:lstStyle>
            <a:lvl1pPr>
              <a:defRPr/>
            </a:lvl1pPr>
          </a:lstStyle>
          <a:p>
            <a:r>
              <a:rPr lang="de-DE" dirty="0" smtClean="0"/>
              <a:t> </a:t>
            </a:r>
            <a:endParaRPr lang="de-DE" dirty="0"/>
          </a:p>
        </p:txBody>
      </p:sp>
      <p:sp>
        <p:nvSpPr>
          <p:cNvPr id="13" name="cdtText Placeholder 12 Id13"/>
          <p:cNvSpPr>
            <a:spLocks noGrp="1"/>
          </p:cNvSpPr>
          <p:nvPr>
            <p:ph type="body" sz="quarter" idx="14" hasCustomPrompt="1"/>
            <p:custDataLst>
              <p:tags r:id="rId5"/>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fr-FR" dirty="0" smtClean="0"/>
              <a:t>active </a:t>
            </a:r>
            <a:r>
              <a:rPr lang="fr-FR" dirty="0" err="1" smtClean="0"/>
              <a:t>chapter</a:t>
            </a:r>
            <a:endParaRPr lang="fr-FR" dirty="0" smtClean="0"/>
          </a:p>
          <a:p>
            <a:pPr lvl="3"/>
            <a:r>
              <a:rPr lang="fr-FR" dirty="0" err="1" smtClean="0"/>
              <a:t>subchapter</a:t>
            </a:r>
            <a:endParaRPr lang="fr-FR" dirty="0" smtClean="0"/>
          </a:p>
          <a:p>
            <a:pPr lvl="4"/>
            <a:r>
              <a:rPr lang="fr-FR" dirty="0" smtClean="0"/>
              <a:t>active </a:t>
            </a:r>
            <a:r>
              <a:rPr lang="fr-FR" dirty="0" err="1" smtClean="0"/>
              <a:t>subchapter</a:t>
            </a:r>
            <a:endParaRPr lang="fr-FR" dirty="0" smtClean="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5" y="1412875"/>
            <a:ext cx="4570168" cy="4752975"/>
          </a:xfrm>
          <a:prstGeom prst="rect">
            <a:avLst/>
          </a:prstGeom>
        </p:spPr>
      </p:pic>
    </p:spTree>
    <p:custDataLst>
      <p:custData r:id="rId1"/>
    </p:custData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13" name="cdtText Placeholder 12 Id13"/>
          <p:cNvSpPr>
            <a:spLocks noGrp="1"/>
          </p:cNvSpPr>
          <p:nvPr>
            <p:ph type="body" sz="quarter" idx="13"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 Placeholder 12 Id5"/>
          <p:cNvSpPr>
            <a:spLocks noGrp="1"/>
          </p:cNvSpPr>
          <p:nvPr>
            <p:ph type="body" sz="quarter" idx="14" hasCustomPrompt="1"/>
            <p:custDataLst>
              <p:tags r:id="rId4"/>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a:defRPr lang="de-DE" noProof="0" dirty="0"/>
            </a:lvl1pPr>
          </a:lstStyle>
          <a:p>
            <a:pPr lvl="0"/>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ustDataLst>
      <p:custData r:id="rId1"/>
    </p:custDataLst>
    <p:extLst>
      <p:ext uri="{BB962C8B-B14F-4D97-AF65-F5344CB8AC3E}">
        <p14:creationId xmlns:p14="http://schemas.microsoft.com/office/powerpoint/2010/main" val="33709844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1" y="1412875"/>
            <a:ext cx="8208963"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half" idx="2" hasCustomPrompt="1"/>
            <p:custDataLst>
              <p:tags r:id="rId4"/>
            </p:custDataLst>
          </p:nvPr>
        </p:nvSpPr>
        <p:spPr>
          <a:xfrm>
            <a:off x="4716463"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661430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8208963"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8208963"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26" Type="http://schemas.openxmlformats.org/officeDocument/2006/relationships/tags" Target="../tags/tag10.xml"/><Relationship Id="rId39" Type="http://schemas.openxmlformats.org/officeDocument/2006/relationships/tags" Target="../tags/tag23.xml"/><Relationship Id="rId3" Type="http://schemas.openxmlformats.org/officeDocument/2006/relationships/slideLayout" Target="../slideLayouts/slideLayout3.xml"/><Relationship Id="rId21" Type="http://schemas.openxmlformats.org/officeDocument/2006/relationships/tags" Target="../tags/tag5.xml"/><Relationship Id="rId34" Type="http://schemas.openxmlformats.org/officeDocument/2006/relationships/tags" Target="../tags/tag18.xml"/><Relationship Id="rId42" Type="http://schemas.openxmlformats.org/officeDocument/2006/relationships/tags" Target="../tags/tag26.xml"/><Relationship Id="rId47" Type="http://schemas.openxmlformats.org/officeDocument/2006/relationships/tags" Target="../tags/tag3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tags" Target="../tags/tag9.xml"/><Relationship Id="rId33" Type="http://schemas.openxmlformats.org/officeDocument/2006/relationships/tags" Target="../tags/tag17.xml"/><Relationship Id="rId38" Type="http://schemas.openxmlformats.org/officeDocument/2006/relationships/tags" Target="../tags/tag22.xml"/><Relationship Id="rId46" Type="http://schemas.openxmlformats.org/officeDocument/2006/relationships/tags" Target="../tags/tag30.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29" Type="http://schemas.openxmlformats.org/officeDocument/2006/relationships/tags" Target="../tags/tag13.xml"/><Relationship Id="rId41" Type="http://schemas.openxmlformats.org/officeDocument/2006/relationships/tags" Target="../tags/tag2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32" Type="http://schemas.openxmlformats.org/officeDocument/2006/relationships/tags" Target="../tags/tag16.xml"/><Relationship Id="rId37" Type="http://schemas.openxmlformats.org/officeDocument/2006/relationships/tags" Target="../tags/tag21.xml"/><Relationship Id="rId40" Type="http://schemas.openxmlformats.org/officeDocument/2006/relationships/tags" Target="../tags/tag24.xml"/><Relationship Id="rId45" Type="http://schemas.openxmlformats.org/officeDocument/2006/relationships/tags" Target="../tags/tag2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28" Type="http://schemas.openxmlformats.org/officeDocument/2006/relationships/tags" Target="../tags/tag12.xml"/><Relationship Id="rId36" Type="http://schemas.openxmlformats.org/officeDocument/2006/relationships/tags" Target="../tags/tag20.xml"/><Relationship Id="rId10" Type="http://schemas.openxmlformats.org/officeDocument/2006/relationships/slideLayout" Target="../slideLayouts/slideLayout10.xml"/><Relationship Id="rId19" Type="http://schemas.openxmlformats.org/officeDocument/2006/relationships/tags" Target="../tags/tag3.xml"/><Relationship Id="rId31" Type="http://schemas.openxmlformats.org/officeDocument/2006/relationships/tags" Target="../tags/tag15.xml"/><Relationship Id="rId44" Type="http://schemas.openxmlformats.org/officeDocument/2006/relationships/tags" Target="../tags/tag2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 Id="rId27" Type="http://schemas.openxmlformats.org/officeDocument/2006/relationships/tags" Target="../tags/tag11.xml"/><Relationship Id="rId30" Type="http://schemas.openxmlformats.org/officeDocument/2006/relationships/tags" Target="../tags/tag14.xml"/><Relationship Id="rId35" Type="http://schemas.openxmlformats.org/officeDocument/2006/relationships/tags" Target="../tags/tag19.xml"/><Relationship Id="rId43" Type="http://schemas.openxmlformats.org/officeDocument/2006/relationships/tags" Target="../tags/tag27.xml"/><Relationship Id="rId48"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7" name="cdtRectangle 12 Id7"/>
          <p:cNvSpPr>
            <a:spLocks noChangeArrowheads="1"/>
          </p:cNvSpPr>
          <p:nvPr>
            <p:custDataLst>
              <p:tags r:id="rId18"/>
            </p:custDataLst>
          </p:nvPr>
        </p:nvSpPr>
        <p:spPr bwMode="gray">
          <a:xfrm>
            <a:off x="0" y="0"/>
            <a:ext cx="9144000" cy="1268413"/>
          </a:xfrm>
          <a:prstGeom prst="rect">
            <a:avLst/>
          </a:prstGeom>
          <a:solidFill>
            <a:schemeClr val="lt2"/>
          </a:solidFill>
          <a:ln w="9525">
            <a:noFill/>
            <a:miter lim="800000"/>
            <a:headEnd/>
            <a:tailEnd/>
          </a:ln>
          <a:effectLst/>
        </p:spPr>
        <p:txBody>
          <a:bodyPr wrap="none" anchor="ctr">
            <a:noAutofit/>
          </a:bodyPr>
          <a:lstStyle/>
          <a:p>
            <a:endParaRPr lang="en-US"/>
          </a:p>
        </p:txBody>
      </p:sp>
      <p:sp>
        <p:nvSpPr>
          <p:cNvPr id="13" name="cdtTextBox 12 Id13"/>
          <p:cNvSpPr txBox="1"/>
          <p:nvPr>
            <p:custDataLst>
              <p:tags r:id="rId19"/>
            </p:custDataLst>
          </p:nvPr>
        </p:nvSpPr>
        <p:spPr>
          <a:xfrm>
            <a:off x="0" y="6598800"/>
            <a:ext cx="2549519" cy="259200"/>
          </a:xfrm>
          <a:prstGeom prst="rect">
            <a:avLst/>
          </a:prstGeom>
          <a:noFill/>
        </p:spPr>
        <p:txBody>
          <a:bodyPr wrap="square" lIns="1476000" tIns="0" rIns="0" bIns="115200" rtlCol="0">
            <a:noAutofit/>
          </a:bodyPr>
          <a:lstStyle/>
          <a:p>
            <a:pPr>
              <a:lnSpc>
                <a:spcPct val="110000"/>
              </a:lnSpc>
              <a:spcBef>
                <a:spcPts val="0"/>
              </a:spcBef>
            </a:pPr>
            <a:r>
              <a:rPr lang="en-US" sz="1000" noProof="0" dirty="0" smtClean="0">
                <a:solidFill>
                  <a:srgbClr val="879BAA"/>
                </a:solidFill>
              </a:rPr>
              <a:t>2014-05-13</a:t>
            </a:r>
          </a:p>
        </p:txBody>
      </p:sp>
      <p:sp>
        <p:nvSpPr>
          <p:cNvPr id="9" name="cdtText Box 133 Id9"/>
          <p:cNvSpPr txBox="1">
            <a:spLocks noChangeArrowheads="1"/>
          </p:cNvSpPr>
          <p:nvPr>
            <p:custDataLst>
              <p:tags r:id="rId20"/>
            </p:custDataLst>
          </p:nvPr>
        </p:nvSpPr>
        <p:spPr bwMode="auto">
          <a:xfrm>
            <a:off x="0" y="6165850"/>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a:t>
            </a:r>
            <a:endParaRPr lang="en-US" sz="1000" b="0" dirty="0">
              <a:solidFill>
                <a:srgbClr val="879BAA"/>
              </a:solidFill>
            </a:endParaRPr>
          </a:p>
        </p:txBody>
      </p:sp>
      <p:sp>
        <p:nvSpPr>
          <p:cNvPr id="3079" name="cdtRectangle 116 Id3079"/>
          <p:cNvSpPr>
            <a:spLocks noGrp="1" noChangeArrowheads="1"/>
          </p:cNvSpPr>
          <p:nvPr>
            <p:ph type="body" idx="1"/>
            <p:custDataLst>
              <p:tags r:id="rId21"/>
            </p:custDataLst>
          </p:nvPr>
        </p:nvSpPr>
        <p:spPr bwMode="auto">
          <a:xfrm>
            <a:off x="539751" y="1412875"/>
            <a:ext cx="8208963"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TextBox 11 Id12"/>
          <p:cNvSpPr txBox="1"/>
          <p:nvPr>
            <p:custDataLst>
              <p:tags r:id="rId22"/>
            </p:custDataLst>
          </p:nvPr>
        </p:nvSpPr>
        <p:spPr>
          <a:xfrm>
            <a:off x="-1" y="6598800"/>
            <a:ext cx="1393200" cy="259200"/>
          </a:xfrm>
          <a:prstGeom prst="rect">
            <a:avLst/>
          </a:prstGeom>
          <a:noFill/>
        </p:spPr>
        <p:txBody>
          <a:bodyPr wrap="square" lIns="540000" tIns="0" rIns="0" bIns="115200" rtlCol="0" anchor="t" anchorCtr="0">
            <a:noAutofit/>
          </a:bodyPr>
          <a:lstStyle/>
          <a:p>
            <a:pPr>
              <a:lnSpc>
                <a:spcPct val="110000"/>
              </a:lnSpc>
              <a:spcBef>
                <a:spcPts val="0"/>
              </a:spcBef>
            </a:pPr>
            <a:r>
              <a:rPr lang="en-US" sz="1000" noProof="0" dirty="0" smtClean="0">
                <a:solidFill>
                  <a:srgbClr val="879BAA"/>
                </a:solidFill>
              </a:rPr>
              <a:t>Page </a:t>
            </a:r>
            <a:fld id="{91E7552C-A157-4A4F-8E99-698C0325FC94}" type="slidenum">
              <a:rPr lang="en-US" sz="1000" noProof="0" smtClean="0">
                <a:solidFill>
                  <a:srgbClr val="879BAA"/>
                </a:solidFill>
              </a:rPr>
              <a:pPr>
                <a:lnSpc>
                  <a:spcPct val="110000"/>
                </a:lnSpc>
                <a:spcBef>
                  <a:spcPts val="0"/>
                </a:spcBef>
              </a:pPr>
              <a:t>‹#›</a:t>
            </a:fld>
            <a:endParaRPr lang="en-US" sz="1000" noProof="0" dirty="0" smtClean="0">
              <a:solidFill>
                <a:srgbClr val="879BAA"/>
              </a:solidFill>
            </a:endParaRPr>
          </a:p>
        </p:txBody>
      </p:sp>
      <p:sp>
        <p:nvSpPr>
          <p:cNvPr id="14" name="cdtTextBox 13 Id14"/>
          <p:cNvSpPr txBox="1"/>
          <p:nvPr>
            <p:custDataLst>
              <p:tags r:id="rId23"/>
            </p:custDataLst>
          </p:nvPr>
        </p:nvSpPr>
        <p:spPr>
          <a:xfrm>
            <a:off x="2693979" y="6598800"/>
            <a:ext cx="6450020" cy="259200"/>
          </a:xfrm>
          <a:prstGeom prst="rect">
            <a:avLst/>
          </a:prstGeom>
          <a:noFill/>
        </p:spPr>
        <p:txBody>
          <a:bodyPr wrap="square" lIns="0" tIns="0" rIns="396000" bIns="115200" rtlCol="0">
            <a:noAutofit/>
          </a:bodyPr>
          <a:lstStyle/>
          <a:p>
            <a:pPr algn="r">
              <a:lnSpc>
                <a:spcPct val="110000"/>
              </a:lnSpc>
              <a:spcBef>
                <a:spcPts val="0"/>
              </a:spcBef>
            </a:pPr>
            <a:r>
              <a:rPr lang="en-US" sz="1000" noProof="0" dirty="0" smtClean="0">
                <a:solidFill>
                  <a:srgbClr val="879BAA"/>
                </a:solidFill>
              </a:rPr>
              <a:t>Siemens PLM Software</a:t>
            </a:r>
          </a:p>
        </p:txBody>
      </p:sp>
      <p:pic>
        <p:nvPicPr>
          <p:cNvPr id="11" name="cdtPicture 10 Id11" descr="SIE_Logo_Layer_Petrol_RGB_A3_76mm.wmf"/>
          <p:cNvPicPr>
            <a:picLocks noChangeAspect="1"/>
          </p:cNvPicPr>
          <p:nvPr>
            <p:custDataLst>
              <p:tags r:id="rId24"/>
            </p:custDataLst>
          </p:nvPr>
        </p:nvPicPr>
        <p:blipFill>
          <a:blip r:embed="rId48"/>
          <a:stretch>
            <a:fillRect/>
          </a:stretch>
        </p:blipFill>
        <p:spPr>
          <a:xfrm>
            <a:off x="7308851" y="0"/>
            <a:ext cx="1439863" cy="806452"/>
          </a:xfrm>
          <a:prstGeom prst="rect">
            <a:avLst/>
          </a:prstGeom>
        </p:spPr>
      </p:pic>
      <p:sp>
        <p:nvSpPr>
          <p:cNvPr id="3078" name="cdtRectangle 115 Id3078"/>
          <p:cNvSpPr>
            <a:spLocks noGrp="1" noChangeArrowheads="1"/>
          </p:cNvSpPr>
          <p:nvPr>
            <p:ph type="title"/>
            <p:custDataLst>
              <p:tags r:id="rId25"/>
            </p:custDataLst>
          </p:nvPr>
        </p:nvSpPr>
        <p:spPr bwMode="auto">
          <a:xfrm>
            <a:off x="0" y="0"/>
            <a:ext cx="9144000" cy="1268413"/>
          </a:xfrm>
          <a:prstGeom prst="rect">
            <a:avLst/>
          </a:prstGeom>
          <a:noFill/>
          <a:ln w="9525">
            <a:noFill/>
            <a:miter lim="800000"/>
            <a:headEnd/>
            <a:tailEnd/>
          </a:ln>
        </p:spPr>
        <p:txBody>
          <a:bodyPr vert="horz" wrap="square" lIns="540000" tIns="396000" rIns="2124000" bIns="234000" numCol="1" anchor="b" anchorCtr="0" compatLnSpc="1">
            <a:prstTxWarp prst="textNoShape">
              <a:avLst/>
            </a:prstTxWarp>
          </a:bodyPr>
          <a:lstStyle/>
          <a:p>
            <a:pPr lvl="0"/>
            <a:r>
              <a:rPr lang="en-US" dirty="0" smtClean="0"/>
              <a:t>Click the style sheet to edit the title</a:t>
            </a:r>
          </a:p>
        </p:txBody>
      </p:sp>
      <p:sp>
        <p:nvSpPr>
          <p:cNvPr id="31" name="cdtText Box 101 Id31"/>
          <p:cNvSpPr txBox="1">
            <a:spLocks noChangeArrowheads="1"/>
          </p:cNvSpPr>
          <p:nvPr>
            <p:custDataLst>
              <p:tags r:id="rId26"/>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cxnSp>
        <p:nvCxnSpPr>
          <p:cNvPr id="2" name="cdtMasterTags_CL1 Id2"/>
          <p:cNvCxnSpPr/>
          <p:nvPr>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 name="cdtMasterTags_CL2 Id3"/>
          <p:cNvCxnSpPr/>
          <p:nvPr>
            <p:custDataLst>
              <p:tags r:id="rId2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 name="cdtMasterTags_CL3 Id4"/>
          <p:cNvCxnSpPr/>
          <p:nvPr>
            <p:custDataLst>
              <p:tags r:id="rId2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 name="cdtMasterTags_CL4 Id5"/>
          <p:cNvCxnSpPr/>
          <p:nvPr>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cdtMasterTags_CL5 Id6"/>
          <p:cNvCxnSpPr/>
          <p:nvPr>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cdtMasterTags_CL6 Id8"/>
          <p:cNvCxnSpPr/>
          <p:nvPr>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cdtMasterTags_CL7 Id10"/>
          <p:cNvCxnSpPr/>
          <p:nvPr>
            <p:custDataLst>
              <p:tags r:id="rId3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cdtMasterTags_CL8 Id15"/>
          <p:cNvCxnSpPr/>
          <p:nvPr>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cdtMasterTags_CL9 Id16"/>
          <p:cNvCxnSpPr/>
          <p:nvPr>
            <p:custDataLst>
              <p:tags r:id="rId3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cdtMasterTags_CL10 Id17"/>
          <p:cNvCxnSpPr/>
          <p:nvPr>
            <p:custDataLst>
              <p:tags r:id="rId3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cdtMasterTags_CL11 Id18"/>
          <p:cNvCxnSpPr/>
          <p:nvPr>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cdtMasterTags_CL12 Id19"/>
          <p:cNvCxnSpPr/>
          <p:nvPr>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cdtMasterTags_CL13 Id20"/>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cdtMasterTags_CL14 Id21"/>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cdtMasterTags_CL15 Id22"/>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cdtMasterTags_CL16 Id23"/>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cdtMasterTags_CL17 Id24"/>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cdtMasterTags_CL18 Id25"/>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cdtMasterTags_CL19 Id26"/>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cdtMasterTags_CL20 Id27"/>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cdtMasterTags"/>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3671" r:id="rId1"/>
    <p:sldLayoutId id="2147483676" r:id="rId2"/>
    <p:sldLayoutId id="2147483678" r:id="rId3"/>
    <p:sldLayoutId id="2147483679" r:id="rId4"/>
    <p:sldLayoutId id="2147483693" r:id="rId5"/>
    <p:sldLayoutId id="2147483670" r:id="rId6"/>
    <p:sldLayoutId id="2147483692" r:id="rId7"/>
    <p:sldLayoutId id="2147483694" r:id="rId8"/>
    <p:sldLayoutId id="2147483683" r:id="rId9"/>
    <p:sldLayoutId id="2147483681" r:id="rId10"/>
    <p:sldLayoutId id="2147483695" r:id="rId11"/>
    <p:sldLayoutId id="2147483691" r:id="rId12"/>
    <p:sldLayoutId id="2147483684" r:id="rId13"/>
    <p:sldLayoutId id="2147483685" r:id="rId14"/>
    <p:sldLayoutId id="2147483686" r:id="rId15"/>
    <p:sldLayoutId id="2147483688" r:id="rId16"/>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000" b="1" baseline="0">
          <a:solidFill>
            <a:schemeClr val="dk2"/>
          </a:solidFill>
          <a:latin typeface="Arial" pitchFamily="34" charset="0"/>
          <a:ea typeface="+mj-ea"/>
          <a:cs typeface="Arial" pitchFamily="34" charset="0"/>
        </a:defRPr>
      </a:lvl1pPr>
      <a:lvl2pPr algn="l" rtl="0" eaLnBrk="1" fontAlgn="base" hangingPunct="1">
        <a:spcBef>
          <a:spcPct val="0"/>
        </a:spcBef>
        <a:spcAft>
          <a:spcPct val="0"/>
        </a:spcAft>
        <a:defRPr sz="2000" b="1">
          <a:solidFill>
            <a:schemeClr val="tx1"/>
          </a:solidFill>
          <a:latin typeface="Arial" charset="0"/>
          <a:ea typeface="ＭＳ Ｐゴシック" charset="-128"/>
        </a:defRPr>
      </a:lvl2pPr>
      <a:lvl3pPr algn="l" rtl="0" eaLnBrk="1" fontAlgn="base" hangingPunct="1">
        <a:spcBef>
          <a:spcPct val="0"/>
        </a:spcBef>
        <a:spcAft>
          <a:spcPct val="0"/>
        </a:spcAft>
        <a:defRPr sz="2000" b="1">
          <a:solidFill>
            <a:schemeClr val="tx1"/>
          </a:solidFill>
          <a:latin typeface="Arial" charset="0"/>
          <a:ea typeface="ＭＳ Ｐゴシック" charset="-128"/>
        </a:defRPr>
      </a:lvl3pPr>
      <a:lvl4pPr algn="l" rtl="0" eaLnBrk="1" fontAlgn="base" hangingPunct="1">
        <a:spcBef>
          <a:spcPct val="0"/>
        </a:spcBef>
        <a:spcAft>
          <a:spcPct val="0"/>
        </a:spcAft>
        <a:defRPr sz="2000" b="1">
          <a:solidFill>
            <a:schemeClr val="tx1"/>
          </a:solidFill>
          <a:latin typeface="Arial" charset="0"/>
          <a:ea typeface="ＭＳ Ｐゴシック" charset="-128"/>
        </a:defRPr>
      </a:lvl4pPr>
      <a:lvl5pPr algn="l" rtl="0" eaLnBrk="1" fontAlgn="base" hangingPunct="1">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dk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olidEdgeCommunity/SolidEdgeContrib"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hyperlink" Target="http://visualstudiogallery.msdn.microsoft.com/" TargetMode="External"/><Relationship Id="rId4" Type="http://schemas.openxmlformats.org/officeDocument/2006/relationships/hyperlink" Target="http://visualstudiogallery.msdn.microsoft.com/fd1878fc-6520-4eeb-95e5-1b8b27da875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lidEdgeCommunity"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lidEdgeCommunity/SolidEdgeContrib"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github.com/SolidEdgeCommunity/EmbedResources" TargetMode="External"/><Relationship Id="rId4" Type="http://schemas.openxmlformats.org/officeDocument/2006/relationships/hyperlink" Target="http://www.nuget.org/packages/SolidEdgeContri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lidEdgeCommunity/SolidEdgeContrib/wiki/NuGet-Package"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Solid Edge </a:t>
            </a:r>
            <a:r>
              <a:rPr lang="en-US" dirty="0" err="1"/>
              <a:t>AddIns</a:t>
            </a:r>
            <a:endParaRPr lang="en-US" dirty="0"/>
          </a:p>
        </p:txBody>
      </p:sp>
      <p:sp>
        <p:nvSpPr>
          <p:cNvPr id="3" name="Subtitle 2"/>
          <p:cNvSpPr>
            <a:spLocks noGrp="1"/>
          </p:cNvSpPr>
          <p:nvPr>
            <p:ph type="subTitle" idx="1"/>
          </p:nvPr>
        </p:nvSpPr>
        <p:spPr/>
        <p:txBody>
          <a:bodyPr/>
          <a:lstStyle/>
          <a:p>
            <a:r>
              <a:rPr lang="en-US" dirty="0"/>
              <a:t>Jason Newell, Applications Architect, The Charles Machine Works, Inc.</a:t>
            </a:r>
          </a:p>
        </p:txBody>
      </p:sp>
    </p:spTree>
    <p:extLst>
      <p:ext uri="{BB962C8B-B14F-4D97-AF65-F5344CB8AC3E}">
        <p14:creationId xmlns:p14="http://schemas.microsoft.com/office/powerpoint/2010/main" val="357945345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Solid Edge </a:t>
            </a:r>
            <a:r>
              <a:rPr lang="en-US" dirty="0" err="1" smtClean="0"/>
              <a:t>AddIns</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r>
              <a:rPr lang="en-US" dirty="0" smtClean="0">
                <a:latin typeface="Arial" pitchFamily="34" charset="0"/>
              </a:rPr>
              <a:t>Solid Edge </a:t>
            </a:r>
            <a:r>
              <a:rPr lang="en-US" dirty="0" err="1" smtClean="0">
                <a:latin typeface="Arial" pitchFamily="34" charset="0"/>
              </a:rPr>
              <a:t>AddIns</a:t>
            </a:r>
            <a:r>
              <a:rPr lang="en-US" dirty="0" smtClean="0">
                <a:latin typeface="Arial" pitchFamily="34" charset="0"/>
              </a:rPr>
              <a:t> are notoriously difficult to develop. Especially if you’re not using C++. I could be wrong but I believe I was the first person to ever successfully develop a .NET Solid Edge </a:t>
            </a:r>
            <a:r>
              <a:rPr lang="en-US" dirty="0" err="1" smtClean="0">
                <a:latin typeface="Arial" pitchFamily="34" charset="0"/>
              </a:rPr>
              <a:t>AddIn</a:t>
            </a:r>
            <a:r>
              <a:rPr lang="en-US" dirty="0" smtClean="0">
                <a:latin typeface="Arial" pitchFamily="34" charset="0"/>
              </a:rPr>
              <a:t>. I only mention that to give you an idea of how long I’ve been working on this problem. There are so many issues to deal with that most people simply abandon development. I have personally done so on a number of occasions over the years.</a:t>
            </a:r>
          </a:p>
          <a:p>
            <a:endParaRPr lang="en-US" dirty="0"/>
          </a:p>
          <a:p>
            <a:r>
              <a:rPr lang="en-US" dirty="0" smtClean="0">
                <a:latin typeface="Arial" pitchFamily="34" charset="0"/>
              </a:rPr>
              <a:t>I will say though, that as I stand here in front of you today, I couldn’t feel more confident that we now have a much clearer path for developing .NET Solid Edge </a:t>
            </a:r>
            <a:r>
              <a:rPr lang="en-US" dirty="0" err="1" smtClean="0">
                <a:latin typeface="Arial" pitchFamily="34" charset="0"/>
              </a:rPr>
              <a:t>AddIns</a:t>
            </a:r>
            <a:r>
              <a:rPr lang="en-US" dirty="0" smtClean="0">
                <a:latin typeface="Arial" pitchFamily="34" charset="0"/>
              </a:rPr>
              <a:t>. It all starts with the tremendous amount of effort that I’ve put </a:t>
            </a:r>
            <a:r>
              <a:rPr lang="en-US" dirty="0"/>
              <a:t>into the </a:t>
            </a:r>
            <a:r>
              <a:rPr lang="en-US" dirty="0" smtClean="0">
                <a:hlinkClick r:id="rId3"/>
              </a:rPr>
              <a:t>github.com/</a:t>
            </a:r>
            <a:r>
              <a:rPr lang="en-US" dirty="0" err="1" smtClean="0">
                <a:hlinkClick r:id="rId3"/>
              </a:rPr>
              <a:t>SolidEdgeCommunity</a:t>
            </a:r>
            <a:r>
              <a:rPr lang="en-US" dirty="0" smtClean="0">
                <a:hlinkClick r:id="rId3"/>
              </a:rPr>
              <a:t>/</a:t>
            </a:r>
            <a:r>
              <a:rPr lang="en-US" dirty="0" err="1" smtClean="0">
                <a:hlinkClick r:id="rId3"/>
              </a:rPr>
              <a:t>SolidEdgeContrib</a:t>
            </a:r>
            <a:r>
              <a:rPr lang="en-US" dirty="0" smtClean="0"/>
              <a:t> project. That library makes creating .NET Solid Edge </a:t>
            </a:r>
            <a:r>
              <a:rPr lang="en-US" dirty="0" err="1" smtClean="0"/>
              <a:t>AddIns</a:t>
            </a:r>
            <a:r>
              <a:rPr lang="en-US" dirty="0" smtClean="0"/>
              <a:t> a snooze. I’m not even joking</a:t>
            </a:r>
            <a:r>
              <a:rPr lang="en-US" dirty="0"/>
              <a:t>… Plus, we now have </a:t>
            </a:r>
            <a:r>
              <a:rPr lang="en-US" dirty="0">
                <a:hlinkClick r:id="rId4"/>
              </a:rPr>
              <a:t>Solid Edge Community Templates</a:t>
            </a:r>
            <a:r>
              <a:rPr lang="en-US" dirty="0"/>
              <a:t> at </a:t>
            </a:r>
            <a:r>
              <a:rPr lang="en-US" dirty="0" smtClean="0">
                <a:hlinkClick r:id="rId5"/>
              </a:rPr>
              <a:t>visualstudiogallery.msdn.microsoft.com</a:t>
            </a:r>
            <a:r>
              <a:rPr lang="en-US" dirty="0" smtClean="0"/>
              <a:t> which gives us Visual Studio 2012 and 2013 project templates. Could this get any easier?</a:t>
            </a:r>
            <a:endParaRPr lang="en-US" dirty="0" smtClean="0">
              <a:latin typeface="Arial" pitchFamily="34" charset="0"/>
            </a:endParaRPr>
          </a:p>
        </p:txBody>
      </p:sp>
    </p:spTree>
    <p:extLst>
      <p:ext uri="{BB962C8B-B14F-4D97-AF65-F5344CB8AC3E}">
        <p14:creationId xmlns:p14="http://schemas.microsoft.com/office/powerpoint/2010/main" val="666119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Solid Edge </a:t>
            </a:r>
            <a:r>
              <a:rPr lang="en-US" dirty="0" err="1" smtClean="0"/>
              <a:t>AddIns</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49800"/>
          </a:xfrm>
        </p:spPr>
        <p:txBody>
          <a:bodyPr/>
          <a:lstStyle/>
          <a:p>
            <a:r>
              <a:rPr lang="en-US" dirty="0" smtClean="0">
                <a:latin typeface="Arial" pitchFamily="34" charset="0"/>
              </a:rPr>
              <a:t>The answer is yes. Now that </a:t>
            </a:r>
            <a:r>
              <a:rPr lang="en-US" dirty="0"/>
              <a:t>we have the </a:t>
            </a:r>
            <a:r>
              <a:rPr lang="en-US" dirty="0" smtClean="0">
                <a:hlinkClick r:id="rId3"/>
              </a:rPr>
              <a:t>github.com/</a:t>
            </a:r>
            <a:r>
              <a:rPr lang="en-US" dirty="0" err="1" smtClean="0">
                <a:hlinkClick r:id="rId3"/>
              </a:rPr>
              <a:t>SolidEdgeCommunity</a:t>
            </a:r>
            <a:r>
              <a:rPr lang="en-US" dirty="0" smtClean="0"/>
              <a:t>, development will continue to progress and make things even easier. What would you say if I told you that you can create a .NET Solid Edge </a:t>
            </a:r>
            <a:r>
              <a:rPr lang="en-US" dirty="0" err="1" smtClean="0"/>
              <a:t>AddIn</a:t>
            </a:r>
            <a:r>
              <a:rPr lang="en-US" dirty="0" smtClean="0"/>
              <a:t>, complete with </a:t>
            </a:r>
            <a:r>
              <a:rPr lang="en-US" dirty="0" err="1" smtClean="0"/>
              <a:t>EdgeBar</a:t>
            </a:r>
            <a:r>
              <a:rPr lang="en-US" dirty="0" smtClean="0"/>
              <a:t>, </a:t>
            </a:r>
            <a:r>
              <a:rPr lang="en-US" dirty="0" err="1" smtClean="0"/>
              <a:t>RibbonBar</a:t>
            </a:r>
            <a:r>
              <a:rPr lang="en-US" dirty="0" smtClean="0"/>
              <a:t>, OpenGL\GDI+ View overlays and more in 10 seconds?</a:t>
            </a:r>
            <a:endParaRPr lang="en-US" dirty="0" smtClean="0">
              <a:latin typeface="Arial" pitchFamily="34" charset="0"/>
            </a:endParaRPr>
          </a:p>
        </p:txBody>
      </p:sp>
      <p:pic>
        <p:nvPicPr>
          <p:cNvPr id="2" name="Picture 1"/>
          <p:cNvPicPr>
            <a:picLocks noChangeAspect="1"/>
          </p:cNvPicPr>
          <p:nvPr/>
        </p:nvPicPr>
        <p:blipFill>
          <a:blip r:embed="rId4"/>
          <a:stretch>
            <a:fillRect/>
          </a:stretch>
        </p:blipFill>
        <p:spPr>
          <a:xfrm>
            <a:off x="1611086" y="2706895"/>
            <a:ext cx="5316583" cy="3455779"/>
          </a:xfrm>
          <a:prstGeom prst="rect">
            <a:avLst/>
          </a:prstGeom>
        </p:spPr>
      </p:pic>
    </p:spTree>
    <p:extLst>
      <p:ext uri="{BB962C8B-B14F-4D97-AF65-F5344CB8AC3E}">
        <p14:creationId xmlns:p14="http://schemas.microsoft.com/office/powerpoint/2010/main" val="3746552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Demo</a:t>
            </a:r>
            <a:endParaRPr lang="en-US" dirty="0" smtClean="0">
              <a:latin typeface="Arial" pitchFamily="34" charset="0"/>
            </a:endParaRPr>
          </a:p>
        </p:txBody>
      </p:sp>
      <p:sp>
        <p:nvSpPr>
          <p:cNvPr id="135171" name="Rectangle 3"/>
          <p:cNvSpPr>
            <a:spLocks noGrp="1" noChangeArrowheads="1"/>
          </p:cNvSpPr>
          <p:nvPr>
            <p:ph type="body" idx="4294967295"/>
          </p:nvPr>
        </p:nvSpPr>
        <p:spPr>
          <a:xfrm>
            <a:off x="2787650" y="1412875"/>
            <a:ext cx="5961063" cy="4749800"/>
          </a:xfrm>
        </p:spPr>
        <p:txBody>
          <a:bodyPr/>
          <a:lstStyle/>
          <a:p>
            <a:r>
              <a:rPr lang="en-US" dirty="0"/>
              <a:t>The </a:t>
            </a:r>
            <a:r>
              <a:rPr lang="en-US" dirty="0" smtClean="0"/>
              <a:t>SolidEdgeContrib library has an entire namespace dedicated to Solid Edge </a:t>
            </a:r>
            <a:r>
              <a:rPr lang="en-US" dirty="0" err="1" smtClean="0"/>
              <a:t>AddIns</a:t>
            </a:r>
            <a:r>
              <a:rPr lang="en-US" dirty="0" smtClean="0"/>
              <a:t>. This is functionality that is not available in the standard Solid Edge API. The SolidEdgeContrib library is build on top of the Solid Edge API and picks up where the Solid Edge API stops.</a:t>
            </a:r>
          </a:p>
          <a:p>
            <a:endParaRPr lang="en-US" dirty="0">
              <a:latin typeface="Arial" pitchFamily="34" charset="0"/>
            </a:endParaRPr>
          </a:p>
          <a:p>
            <a:r>
              <a:rPr lang="en-US" dirty="0" smtClean="0"/>
              <a:t>What if I told you that the minimum amount of code required to write an </a:t>
            </a:r>
            <a:r>
              <a:rPr lang="en-US" dirty="0" err="1" smtClean="0"/>
              <a:t>addin</a:t>
            </a:r>
            <a:r>
              <a:rPr lang="en-US" dirty="0" smtClean="0"/>
              <a:t> was around 30 lines of code? I’m sure that I could get it smaller than that but you get the point.</a:t>
            </a:r>
            <a:endParaRPr lang="en-US" dirty="0" smtClean="0">
              <a:latin typeface="Arial" pitchFamily="34" charset="0"/>
            </a:endParaRPr>
          </a:p>
        </p:txBody>
      </p:sp>
      <p:pic>
        <p:nvPicPr>
          <p:cNvPr id="3" name="Picture 2"/>
          <p:cNvPicPr>
            <a:picLocks noChangeAspect="1"/>
          </p:cNvPicPr>
          <p:nvPr/>
        </p:nvPicPr>
        <p:blipFill>
          <a:blip r:embed="rId3"/>
          <a:stretch>
            <a:fillRect/>
          </a:stretch>
        </p:blipFill>
        <p:spPr>
          <a:xfrm>
            <a:off x="539750" y="1801812"/>
            <a:ext cx="2247900" cy="3971925"/>
          </a:xfrm>
          <a:prstGeom prst="rect">
            <a:avLst/>
          </a:prstGeom>
        </p:spPr>
      </p:pic>
    </p:spTree>
    <p:extLst>
      <p:ext uri="{BB962C8B-B14F-4D97-AF65-F5344CB8AC3E}">
        <p14:creationId xmlns:p14="http://schemas.microsoft.com/office/powerpoint/2010/main" val="5199022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Minimum code required</a:t>
            </a:r>
            <a:endParaRPr lang="en-US" dirty="0" smtClean="0">
              <a:latin typeface="Arial" pitchFamily="34" charset="0"/>
            </a:endParaRPr>
          </a:p>
        </p:txBody>
      </p:sp>
      <p:pic>
        <p:nvPicPr>
          <p:cNvPr id="4" name="Picture 3"/>
          <p:cNvPicPr>
            <a:picLocks noChangeAspect="1"/>
          </p:cNvPicPr>
          <p:nvPr/>
        </p:nvPicPr>
        <p:blipFill>
          <a:blip r:embed="rId3"/>
          <a:stretch>
            <a:fillRect/>
          </a:stretch>
        </p:blipFill>
        <p:spPr>
          <a:xfrm>
            <a:off x="539750" y="1412875"/>
            <a:ext cx="6334125" cy="4648200"/>
          </a:xfrm>
          <a:prstGeom prst="rect">
            <a:avLst/>
          </a:prstGeom>
        </p:spPr>
      </p:pic>
    </p:spTree>
    <p:extLst>
      <p:ext uri="{BB962C8B-B14F-4D97-AF65-F5344CB8AC3E}">
        <p14:creationId xmlns:p14="http://schemas.microsoft.com/office/powerpoint/2010/main" val="1835051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err="1" smtClean="0"/>
              <a:t>addin.manifest</a:t>
            </a:r>
            <a:r>
              <a:rPr lang="en-US" dirty="0" smtClean="0"/>
              <a:t> (The Magic)</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2192474"/>
          </a:xfrm>
        </p:spPr>
        <p:txBody>
          <a:bodyPr/>
          <a:lstStyle/>
          <a:p>
            <a:r>
              <a:rPr lang="en-US" dirty="0" smtClean="0">
                <a:latin typeface="Arial" pitchFamily="34" charset="0"/>
              </a:rPr>
              <a:t>So how is all of this possible? XML is the answer. </a:t>
            </a:r>
            <a:r>
              <a:rPr lang="en-US" dirty="0"/>
              <a:t>The </a:t>
            </a:r>
            <a:r>
              <a:rPr lang="en-US" dirty="0" smtClean="0"/>
              <a:t>SolidEdgeContrib library is built to leverage a custom embedded </a:t>
            </a:r>
            <a:r>
              <a:rPr lang="en-US" dirty="0" err="1" smtClean="0"/>
              <a:t>addin.manifest</a:t>
            </a:r>
            <a:r>
              <a:rPr lang="en-US" dirty="0" smtClean="0"/>
              <a:t> that allows you to very simply describe your </a:t>
            </a:r>
            <a:r>
              <a:rPr lang="en-US" dirty="0" err="1" smtClean="0"/>
              <a:t>addin</a:t>
            </a:r>
            <a:r>
              <a:rPr lang="en-US" dirty="0" smtClean="0"/>
              <a:t> without caring about what’s involved “under the hood” in implementing the code against the base Solid Edge API.</a:t>
            </a:r>
            <a:endParaRPr lang="en-US" dirty="0" smtClean="0">
              <a:latin typeface="Arial" pitchFamily="34" charset="0"/>
            </a:endParaRPr>
          </a:p>
        </p:txBody>
      </p:sp>
      <p:pic>
        <p:nvPicPr>
          <p:cNvPr id="2" name="Picture 1"/>
          <p:cNvPicPr>
            <a:picLocks noChangeAspect="1"/>
          </p:cNvPicPr>
          <p:nvPr/>
        </p:nvPicPr>
        <p:blipFill>
          <a:blip r:embed="rId3"/>
          <a:stretch>
            <a:fillRect/>
          </a:stretch>
        </p:blipFill>
        <p:spPr>
          <a:xfrm>
            <a:off x="789214" y="2995295"/>
            <a:ext cx="7391400" cy="2495550"/>
          </a:xfrm>
          <a:prstGeom prst="rect">
            <a:avLst/>
          </a:prstGeom>
        </p:spPr>
      </p:pic>
    </p:spTree>
    <p:extLst>
      <p:ext uri="{BB962C8B-B14F-4D97-AF65-F5344CB8AC3E}">
        <p14:creationId xmlns:p14="http://schemas.microsoft.com/office/powerpoint/2010/main" val="1958019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Win32 resources</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96336"/>
          </a:xfrm>
        </p:spPr>
        <p:txBody>
          <a:bodyPr/>
          <a:lstStyle/>
          <a:p>
            <a:r>
              <a:rPr lang="en-US" dirty="0" smtClean="0"/>
              <a:t>If you’ve ever tried to develop a Solid Edge </a:t>
            </a:r>
            <a:r>
              <a:rPr lang="en-US" dirty="0" err="1" smtClean="0"/>
              <a:t>AddIn</a:t>
            </a:r>
            <a:r>
              <a:rPr lang="en-US" dirty="0" smtClean="0"/>
              <a:t>, you know how much trouble it is to try and coerce a .NET assembly to include native Win32 resources. This is necessary because Solid Edge only supports native Win32 resources. So if you want any graphics in your </a:t>
            </a:r>
            <a:r>
              <a:rPr lang="en-US" dirty="0" err="1" smtClean="0"/>
              <a:t>addin</a:t>
            </a:r>
            <a:r>
              <a:rPr lang="en-US" dirty="0" smtClean="0"/>
              <a:t>, you must use native Win32 resources.</a:t>
            </a:r>
          </a:p>
          <a:p>
            <a:endParaRPr lang="en-US" dirty="0">
              <a:latin typeface="Arial" pitchFamily="34" charset="0"/>
            </a:endParaRPr>
          </a:p>
          <a:p>
            <a:r>
              <a:rPr lang="en-US" dirty="0" smtClean="0">
                <a:hlinkClick r:id="rId3"/>
              </a:rPr>
              <a:t>SolidEdgeContrib</a:t>
            </a:r>
            <a:r>
              <a:rPr lang="en-US" dirty="0" smtClean="0"/>
              <a:t> to the rescue! The </a:t>
            </a:r>
            <a:r>
              <a:rPr lang="en-US" dirty="0" smtClean="0">
                <a:hlinkClick r:id="rId4"/>
              </a:rPr>
              <a:t>SolidEdgeContrib </a:t>
            </a:r>
            <a:r>
              <a:rPr lang="en-US" dirty="0" err="1" smtClean="0">
                <a:hlinkClick r:id="rId4"/>
              </a:rPr>
              <a:t>NuGet</a:t>
            </a:r>
            <a:r>
              <a:rPr lang="en-US" dirty="0" smtClean="0">
                <a:hlinkClick r:id="rId4"/>
              </a:rPr>
              <a:t> package</a:t>
            </a:r>
            <a:r>
              <a:rPr lang="en-US" dirty="0" smtClean="0"/>
              <a:t> does more than install the library. When you install the package, it adds a custom MSBUILD .targets file that </a:t>
            </a:r>
            <a:r>
              <a:rPr lang="en-US" dirty="0"/>
              <a:t>executes </a:t>
            </a:r>
            <a:r>
              <a:rPr lang="en-US" dirty="0" smtClean="0">
                <a:hlinkClick r:id="rId5"/>
              </a:rPr>
              <a:t>github.com/</a:t>
            </a:r>
            <a:r>
              <a:rPr lang="en-US" dirty="0" err="1" smtClean="0">
                <a:hlinkClick r:id="rId5"/>
              </a:rPr>
              <a:t>SolidEdgeCommunity</a:t>
            </a:r>
            <a:r>
              <a:rPr lang="en-US" dirty="0" smtClean="0">
                <a:hlinkClick r:id="rId5"/>
              </a:rPr>
              <a:t>/</a:t>
            </a:r>
            <a:r>
              <a:rPr lang="en-US" dirty="0" err="1" smtClean="0">
                <a:hlinkClick r:id="rId5"/>
              </a:rPr>
              <a:t>EmbedResources</a:t>
            </a:r>
            <a:r>
              <a:rPr lang="en-US" dirty="0" smtClean="0"/>
              <a:t> during the </a:t>
            </a:r>
            <a:r>
              <a:rPr lang="en-US" dirty="0" err="1" smtClean="0"/>
              <a:t>AfterBuild</a:t>
            </a:r>
            <a:r>
              <a:rPr lang="en-US" dirty="0" smtClean="0"/>
              <a:t> event. This .exe scans your assembly for an embedded </a:t>
            </a:r>
            <a:r>
              <a:rPr lang="en-US" dirty="0" err="1" smtClean="0"/>
              <a:t>addin.manifest</a:t>
            </a:r>
            <a:r>
              <a:rPr lang="en-US" dirty="0" smtClean="0"/>
              <a:t>. If it finds one, it will read it and embed BMP &amp; PNG resources defined and in the manifest into your </a:t>
            </a:r>
            <a:r>
              <a:rPr lang="en-US" dirty="0" err="1" smtClean="0"/>
              <a:t>addin</a:t>
            </a:r>
            <a:r>
              <a:rPr lang="en-US" dirty="0" smtClean="0"/>
              <a:t> assembly.</a:t>
            </a:r>
            <a:endParaRPr lang="en-US" dirty="0" smtClean="0">
              <a:latin typeface="Arial" pitchFamily="34" charset="0"/>
            </a:endParaRPr>
          </a:p>
        </p:txBody>
      </p:sp>
    </p:spTree>
    <p:extLst>
      <p:ext uri="{BB962C8B-B14F-4D97-AF65-F5344CB8AC3E}">
        <p14:creationId xmlns:p14="http://schemas.microsoft.com/office/powerpoint/2010/main" val="3960175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Package Manager Console Commands</a:t>
            </a:r>
            <a:endParaRPr lang="en-US" dirty="0" smtClean="0">
              <a:latin typeface="Arial" pitchFamily="34" charset="0"/>
            </a:endParaRPr>
          </a:p>
        </p:txBody>
      </p:sp>
      <p:sp>
        <p:nvSpPr>
          <p:cNvPr id="135171" name="Rectangle 3"/>
          <p:cNvSpPr>
            <a:spLocks noGrp="1" noChangeArrowheads="1"/>
          </p:cNvSpPr>
          <p:nvPr>
            <p:ph type="body" idx="4294967295"/>
          </p:nvPr>
        </p:nvSpPr>
        <p:spPr>
          <a:xfrm>
            <a:off x="539750" y="1412875"/>
            <a:ext cx="8208963" cy="4796336"/>
          </a:xfrm>
        </p:spPr>
        <p:txBody>
          <a:bodyPr/>
          <a:lstStyle/>
          <a:p>
            <a:r>
              <a:rPr lang="en-US" dirty="0" smtClean="0">
                <a:latin typeface="Arial" pitchFamily="34" charset="0"/>
              </a:rPr>
              <a:t>In addition to handling native Win32 resources, the SolidEdgeContrib </a:t>
            </a:r>
            <a:r>
              <a:rPr lang="en-US" dirty="0" err="1" smtClean="0">
                <a:latin typeface="Arial" pitchFamily="34" charset="0"/>
              </a:rPr>
              <a:t>NuGet</a:t>
            </a:r>
            <a:r>
              <a:rPr lang="en-US" dirty="0" smtClean="0">
                <a:latin typeface="Arial" pitchFamily="34" charset="0"/>
              </a:rPr>
              <a:t> package also installs useful Package Manager Console commands. </a:t>
            </a:r>
            <a:r>
              <a:rPr lang="en-US" dirty="0"/>
              <a:t>The </a:t>
            </a:r>
            <a:r>
              <a:rPr lang="en-US" dirty="0" err="1"/>
              <a:t>NuGet</a:t>
            </a:r>
            <a:r>
              <a:rPr lang="en-US" dirty="0"/>
              <a:t> Package </a:t>
            </a:r>
            <a:r>
              <a:rPr lang="en-US" dirty="0" smtClean="0"/>
              <a:t>Features are documented in the </a:t>
            </a:r>
            <a:r>
              <a:rPr lang="en-US" dirty="0" smtClean="0">
                <a:hlinkClick r:id="rId3"/>
              </a:rPr>
              <a:t>repository wiki</a:t>
            </a:r>
            <a:r>
              <a:rPr lang="en-US" dirty="0" smtClean="0"/>
              <a:t>. You’ll primarily want to be familiar with the following commands. They make registration of your </a:t>
            </a:r>
            <a:r>
              <a:rPr lang="en-US" dirty="0" err="1" smtClean="0"/>
              <a:t>addin</a:t>
            </a:r>
            <a:r>
              <a:rPr lang="en-US" dirty="0" smtClean="0"/>
              <a:t> a breeze.</a:t>
            </a:r>
          </a:p>
          <a:p>
            <a:pPr marL="285750" indent="-285750">
              <a:buFont typeface="Arial" panose="020B0604020202020204" pitchFamily="34" charset="0"/>
              <a:buChar char="•"/>
            </a:pPr>
            <a:r>
              <a:rPr lang="en-US" dirty="0" smtClean="0">
                <a:latin typeface="Arial" pitchFamily="34" charset="0"/>
              </a:rPr>
              <a:t>Register-</a:t>
            </a:r>
            <a:r>
              <a:rPr lang="en-US" dirty="0" err="1" smtClean="0">
                <a:latin typeface="Arial" pitchFamily="34" charset="0"/>
              </a:rPr>
              <a:t>Addin</a:t>
            </a:r>
            <a:endParaRPr lang="en-US" dirty="0" smtClean="0">
              <a:latin typeface="Arial" pitchFamily="34" charset="0"/>
            </a:endParaRPr>
          </a:p>
          <a:p>
            <a:pPr marL="285750" indent="-285750">
              <a:buFont typeface="Arial" panose="020B0604020202020204" pitchFamily="34" charset="0"/>
              <a:buChar char="•"/>
            </a:pPr>
            <a:r>
              <a:rPr lang="en-US" dirty="0" smtClean="0"/>
              <a:t>Unregister-</a:t>
            </a:r>
            <a:r>
              <a:rPr lang="en-US" dirty="0" err="1" smtClean="0"/>
              <a:t>AddIn</a:t>
            </a:r>
            <a:endParaRPr lang="en-US" dirty="0" smtClean="0">
              <a:latin typeface="Arial" pitchFamily="34" charset="0"/>
            </a:endParaRPr>
          </a:p>
        </p:txBody>
      </p:sp>
      <p:pic>
        <p:nvPicPr>
          <p:cNvPr id="2" name="Picture 1"/>
          <p:cNvPicPr>
            <a:picLocks noChangeAspect="1"/>
          </p:cNvPicPr>
          <p:nvPr/>
        </p:nvPicPr>
        <p:blipFill>
          <a:blip r:embed="rId4"/>
          <a:stretch>
            <a:fillRect/>
          </a:stretch>
        </p:blipFill>
        <p:spPr>
          <a:xfrm>
            <a:off x="663076" y="3672292"/>
            <a:ext cx="4562475" cy="1200150"/>
          </a:xfrm>
          <a:prstGeom prst="rect">
            <a:avLst/>
          </a:prstGeom>
        </p:spPr>
      </p:pic>
      <p:pic>
        <p:nvPicPr>
          <p:cNvPr id="3" name="Picture 2"/>
          <p:cNvPicPr>
            <a:picLocks noChangeAspect="1"/>
          </p:cNvPicPr>
          <p:nvPr/>
        </p:nvPicPr>
        <p:blipFill>
          <a:blip r:embed="rId5"/>
          <a:stretch>
            <a:fillRect/>
          </a:stretch>
        </p:blipFill>
        <p:spPr>
          <a:xfrm>
            <a:off x="653551" y="5032194"/>
            <a:ext cx="4572000" cy="1200150"/>
          </a:xfrm>
          <a:prstGeom prst="rect">
            <a:avLst/>
          </a:prstGeom>
        </p:spPr>
      </p:pic>
    </p:spTree>
    <p:extLst>
      <p:ext uri="{BB962C8B-B14F-4D97-AF65-F5344CB8AC3E}">
        <p14:creationId xmlns:p14="http://schemas.microsoft.com/office/powerpoint/2010/main" val="24917603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p:txBody>
          <a:bodyPr/>
          <a:lstStyle/>
          <a:p>
            <a:r>
              <a:rPr lang="en-US" dirty="0" smtClean="0"/>
              <a:t>Demo</a:t>
            </a:r>
            <a:endParaRPr lang="en-US" dirty="0" smtClean="0">
              <a:latin typeface="Arial" pitchFamily="34" charset="0"/>
            </a:endParaRPr>
          </a:p>
        </p:txBody>
      </p:sp>
      <p:pic>
        <p:nvPicPr>
          <p:cNvPr id="2" name="Picture 1"/>
          <p:cNvPicPr>
            <a:picLocks noChangeAspect="1"/>
          </p:cNvPicPr>
          <p:nvPr/>
        </p:nvPicPr>
        <p:blipFill>
          <a:blip r:embed="rId3"/>
          <a:stretch>
            <a:fillRect/>
          </a:stretch>
        </p:blipFill>
        <p:spPr>
          <a:xfrm>
            <a:off x="823433" y="1412875"/>
            <a:ext cx="7298891" cy="4831171"/>
          </a:xfrm>
          <a:prstGeom prst="rect">
            <a:avLst/>
          </a:prstGeom>
        </p:spPr>
      </p:pic>
    </p:spTree>
    <p:extLst>
      <p:ext uri="{BB962C8B-B14F-4D97-AF65-F5344CB8AC3E}">
        <p14:creationId xmlns:p14="http://schemas.microsoft.com/office/powerpoint/2010/main" val="18949611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DT_CUSTOMER" val="Siemens_I_2013"/>
  <p:tag name="CDT_CUSTOMER_NAME" val="Siemens AG, Industry Sector"/>
  <p:tag name="CDT_VERSION" val="4.1.2.0"/>
  <p:tag name="CDT_CREATORVERSION" val="4.1.2.0"/>
  <p:tag name="CDT_TEMPLATEVERSION" val="2.0.0"/>
  <p:tag name="CDT_LANGUAGE" val="1033"/>
  <p:tag name="CDT_FONTSET" val="Arial"/>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326,7-720"/>
  <p:tag name="CDT_MASTERSHAPE2" val="14:0-0-326,7-720"/>
  <p:tag name="CDT_MASTERSHAPE3" val="57350:326,7-19,75-116,9738-700,25"/>
  <p:tag name="CDT_MASTERSHAPE4" val="57351:295,7487-19,75-30,95134-700,25"/>
  <p:tag name="CDT_MASTERSHAPE5" val="11:0-42,5-76,20732-136,063"/>
  <p:tag name="CDT_MASTERSHAPE6" val="10:485,5-0-34-720"/>
  <p:tag name="CDT_MASTERSHAPE7" val="2:485,5-484,75-34-235,25"/>
  <p:tag name="CDT_MASTERSHAPE8" val="15:0-360-0,1250394-0,1250394"/>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406,08-720"/>
  <p:tag name="CDT_MASTERSHAPE2" val="12:0-0-406,08-720"/>
  <p:tag name="CDT_MASTERSHAPE3" val="57350:289,1062-19,75-116,9738-700,25"/>
  <p:tag name="CDT_MASTERSHAPE4" val="57351:406,08-19,75-30,95134-700,25"/>
  <p:tag name="CDT_MASTERSHAPE5" val="11:0-42,5-76,20732-136,063"/>
  <p:tag name="CDT_MASTERSHAPE6" val="16:0-360-0,1250394-0,1250394"/>
  <p:tag name="CDT_MASTERSHAPE7" val="10:485,5-0-34-720"/>
  <p:tag name="CDT_MASTERSHAPE8" val="15:485,5-484,75-34-235,2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90,6199-19,75-148,1732-700,25"/>
  <p:tag name="CDT_MASTERSHAPE4" val="11:0-42,5-76,20732-136,063"/>
  <p:tag name="CDT_MASTERSHAPE5" val="16:0-360-0,1250394-0,1250394"/>
  <p:tag name="CDT_MASTERSHAPE6" val="10:485,5-0-34-720"/>
  <p:tag name="CDT_MASTERSHAPE7" val="14:485,5-484,75-34-235,25"/>
  <p:tag name="CDT_MASTERSHAPE8" val="57351:190,62-19,75-30,95134-700,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86,798-19,75-148,1732-700,25"/>
  <p:tag name="CDT_MASTERSHAPE4" val="11:0-42,5-76,20732-136,063"/>
  <p:tag name="CDT_MASTERSHAPE5" val="16:0-360-0,1250394-0,1250394"/>
  <p:tag name="CDT_MASTERSHAPE6" val="14:485,5-0-34-720"/>
  <p:tag name="CDT_MASTERSHAPE7" val="15:485,5-484,75-34-235,25"/>
  <p:tag name="CDT_MASTERSHAPE8" val="57351:304-19,75-30,95134-700,25"/>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57359:0-0-326,75-720"/>
  <p:tag name="CDT_MASTERSHAPE2" val="57350:326,7501-19,75-116,9738-700,25"/>
  <p:tag name="CDT_MASTERSHAPE3" val="57351:295,7987-19,75-30,95134-700,25"/>
  <p:tag name="CDT_MASTERSHAPE4" val="8:0-575,5-63,37504-113,375"/>
  <p:tag name="CDT_MASTERSHAPE5" val="9:0-360-0,1250394-0,1250394"/>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406,5005-720"/>
  <p:tag name="CDT_MASTERSHAPE2" val="57350:289,5268-19,75-116,9738-700,25"/>
  <p:tag name="CDT_MASTERSHAPE3" val="57351:406,5005-19,75-30,95134-700,25"/>
  <p:tag name="CDT_MASTERSHAPE4" val="12:0-575,5-63,37504-113,375"/>
  <p:tag name="CDT_MASTERSHAPE5" val="9:0-360-0,1250394-0,1250394"/>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3:111,25-371,3751-374,25-348,625"/>
  <p:tag name="CDT_MASTERSHAPE2" val="2:0-0-99,87504-720"/>
  <p:tag name="CDT_MASTERSHAPE3" val="11:111,25-0-374,25-360"/>
  <p:tag name="CDT_MASTERSHAPE4" val="13:111,25-371,3751-374,25-348,625"/>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13:111,25-42,5-374,25-317,5"/>
  <p:tag name="CDT_MASTERSHAPE3" val="5:111,25-371,3751-374,25-348,625"/>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720"/>
  <p:tag name="CDT_PROT_HEIGHT" val="99,87504"/>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0008-374,25-646,3751"/>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317,5"/>
  <p:tag name="CDT_MASTERSHAPE3" val="4:111,25-371,375-374,25-317,5"/>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646,3751"/>
  <p:tag name="CDT_MASTERSHAPE3" val="13:304-42,5-181,5-646,3751"/>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04,0945"/>
  <p:tag name="CDT_MASTERSHAPE3" val="13:111,25-257,9528-374,25-215,4222"/>
  <p:tag name="CDT_MASTERSHAPE4" val="12:111,25-484,75-374,25-204,125"/>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317,5"/>
  <p:tag name="CDT_MASTERSHAPE3" val="4:111,25-371,375-181,375-317,5"/>
  <p:tag name="CDT_MASTERSHAPE4" val="5:304-42,5-181,5-317,5"/>
  <p:tag name="CDT_MASTERSHAPE5" val="6:304-371,375-181,5-317,5"/>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4:111,25-586,8279-374,25-102,0471"/>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 name="CDT_MASTERSHAPE3" val="5:111,25-586,8279-374,25-102,0471"/>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60,6249"/>
  <p:tag name="CDT_MASTERSHAPE3" val="13:111,25-314,4999-374,25-261,0001"/>
  <p:tag name="CDT_MASTERSHAPE4" val="7:111,25-586,8279-374,25-102,0471"/>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533"/>
  <p:tag name="CDT_MASTERSHAPE3" val="13:304-42,5-181,5-533"/>
  <p:tag name="CDT_MASTERSHAPE4" val="7:111,25-586,8279-374,25-102,0471"/>
</p:tagLst>
</file>

<file path=ppt/tags/tag3.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906"/>
  <p:tag name="CDT_PROT_LEFT" val="0"/>
  <p:tag name="CDT_PROT_WIDTH" val="200,7495"/>
  <p:tag name="CDT_PROT_HEIGHT" val="20,40945"/>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260,6249"/>
  <p:tag name="CDT_MASTERSHAPE3" val="13:111,2501-314,5-181,375-261"/>
  <p:tag name="CDT_MASTERSHAPE4" val="12:304-42,5-181,5-260,6249"/>
  <p:tag name="CDT_MASTERSHAPE5" val="15:304-314,4999-181,5-261,0001"/>
  <p:tag name="CDT_MASTERSHAPE6" val="9:111,25-586,8279-374,25-102,0471"/>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7:0-0-99,87504-720"/>
  <p:tag name="CDT_MASTERSHAPE2" val="13:519,5906-0-20,40945-200,7495"/>
  <p:tag name="CDT_MASTERSHAPE3" val="9:485,5-0-34-720"/>
  <p:tag name="CDT_MASTERSHAPE4" val="3079:111,25-42,50008-374,25-646,3751"/>
  <p:tag name="CDT_MASTERSHAPE5" val="12:519,5906-0-20,40945-98,37409"/>
  <p:tag name="CDT_MASTERSHAPE6" val="14:519,5906-212,1243-20,40945-507,8756"/>
  <p:tag name="CDT_MASTERSHAPE7" val="11:0-575,5001-63,50016-113,375"/>
  <p:tag name="CDT_MASTERSHAPE8" val="3078:0-0-99,87504-720"/>
  <p:tag name="CDT_MASTERSHAPE9" val="31:0-360-0,1250394-0,1250394"/>
  <p:tag name="CDT_MASTERSHAPE10" val="2:0-0-0-0"/>
  <p:tag name="CDT_MASTERSHAPE11" val="3:0-0-0-0"/>
  <p:tag name="CDT_MASTERSHAPE12" val="4:0-0-0-0"/>
  <p:tag name="CDT_MASTERSHAPE13" val="5:0-0-0-0"/>
  <p:tag name="CDT_MASTERSHAPE14" val="6:0-0-0-0"/>
  <p:tag name="CDT_MASTERSHAPE15" val="8:0-0-0-0"/>
  <p:tag name="CDT_MASTERSHAPE16" val="10:0-0-0-0"/>
  <p:tag name="CDT_MASTERSHAPE17" val="15:0-0-0-0"/>
  <p:tag name="CDT_MASTERSHAPE18" val="16:0-0-0-0"/>
  <p:tag name="CDT_MASTERSHAPE19" val="17:0-0-0-0"/>
  <p:tag name="CDT_MASTERSHAPE20" val="18:0-0-0-0"/>
  <p:tag name="CDT_MASTERSHAPE21" val="19:0-0-0-0"/>
  <p:tag name="CDT_MASTERSHAPE22" val="20:0-0-0-0"/>
  <p:tag name="CDT_MASTERSHAPE23" val="21:0-0-0-0"/>
  <p:tag name="CDT_MASTERSHAPE24" val="22:0-0-0-0"/>
  <p:tag name="CDT_MASTERSHAPE25" val="23:0-0-0-0"/>
  <p:tag name="CDT_MASTERSHAPE26" val="24:0-0-0-0"/>
  <p:tag name="CDT_MASTERSHAPE27" val="25:0-0-0-0"/>
  <p:tag name="CDT_MASTERSHAPE28" val="26:0-0-0-0"/>
  <p:tag name="CDT_MASTERSHAPE29" val="27:0-0-0-0"/>
  <p:tag name="CDT_MASTERSHAPE30" val="28:0-0-0-0"/>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19,75"/>
  <p:tag name="CDT_PROT_WIDTH" val="700,25"/>
  <p:tag name="CDT_PROT_HEIGHT" val="116,9738"/>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487"/>
  <p:tag name="CDT_PROT_LEFT" val="19,75"/>
  <p:tag name="CDT_PROT_WIDTH" val="700,25"/>
  <p:tag name="CDT_PROT_HEIGHT" val="30,95134"/>
</p:tagLst>
</file>

<file path=ppt/tags/tag3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42,5"/>
  <p:tag name="CDT_PROT_WIDTH" val="136,063"/>
  <p:tag name="CDT_PROT_HEIGHT" val="76,20732"/>
</p:tagLst>
</file>

<file path=ppt/tags/tag35.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4"/>
  <p:tag name="CDT_TARGETSHAPE_NEW" val="1"/>
  <p:tag name="CDT_PROT" val="3"/>
  <p:tag name="CDT_PROT_TOP" val="485,5"/>
  <p:tag name="CDT_PROT_LEFT" val="0"/>
  <p:tag name="CDT_PROT_WIDTH" val="720"/>
  <p:tag name="CDT_PROT_HEIGHT" val="34"/>
</p:tagLst>
</file>

<file path=ppt/tags/tag3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PROT" val="5"/>
  <p:tag name="CDT_PROT_TOP" val="326,7501"/>
  <p:tag name="CDT_PROT_LEFT" val="19,75"/>
  <p:tag name="CDT_PROT_WIDTH" val="700,25"/>
  <p:tag name="CDT_PROT_HEIGHT" val="116,9738"/>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987"/>
  <p:tag name="CDT_PROT_LEFT" val="19,75"/>
  <p:tag name="CDT_PROT_WIDTH" val="700,25"/>
  <p:tag name="CDT_PROT_HEIGHT" val="30,95134"/>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
  <p:tag name="CDT_PROT_WIDTH" val="113,375"/>
  <p:tag name="CDT_PROT_HEIGHT" val="63,37504"/>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720"/>
  <p:tag name="CDT_PROT_HEIGHT" val="34"/>
</p:tagLst>
</file>

<file path=ppt/tags/tag4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71,3751"/>
  <p:tag name="CDT_PROT_WIDTH" val="348,625"/>
  <p:tag name="CDT_PROT_HEIGHT" val="374,25"/>
</p:tagLst>
</file>

<file path=ppt/tags/tag4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3.xml><?xml version="1.0" encoding="utf-8"?>
<p:tagLst xmlns:a="http://schemas.openxmlformats.org/drawingml/2006/main" xmlns:r="http://schemas.openxmlformats.org/officeDocument/2006/relationships" xmlns:p="http://schemas.openxmlformats.org/presentationml/2006/main">
  <p:tag name="CDT_AUTODIALOG" val="2"/>
  <p:tag name="CDT_TARGETSHAPE_NEW" val="13"/>
  <p:tag name="CDT_PROT" val="2"/>
  <p:tag name="CDT_PROT_TOP" val="111,25"/>
  <p:tag name="CDT_PROT_LEFT" val="0"/>
  <p:tag name="CDT_PROT_WIDTH" val="360"/>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PROT" val="2"/>
  <p:tag name="CDT_PROT_TOP" val="111,25"/>
  <p:tag name="CDT_PROT_LEFT" val="371,3751"/>
  <p:tag name="CDT_PROT_WIDTH" val="348,625"/>
  <p:tag name="CDT_PROT_HEIGHT" val="374,25"/>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111,25"/>
  <p:tag name="CDT_PROT_LEFT" val="42,50008"/>
  <p:tag name="CDT_PROT_WIDTH" val="646,3751"/>
  <p:tag name="CDT_PROT_HEIGHT" val="374,2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0008"/>
  <p:tag name="CDT_PROT_WIDTH" val="646,3751"/>
  <p:tag name="CDT_PROT_HEIGHT" val="374,25"/>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374,2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646,3751"/>
  <p:tag name="CDT_PROT_HEIGHT" val="181,37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646,3751"/>
  <p:tag name="CDT_PROT_HEIGHT" val="181,5"/>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906"/>
  <p:tag name="CDT_PROT_LEFT" val="0"/>
  <p:tag name="CDT_PROT_WIDTH" val="98,37409"/>
  <p:tag name="CDT_PROT_HEIGHT" val="20,4094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317,5"/>
  <p:tag name="CDT_PROT_HEIGHT" val="181,37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181,37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317,5"/>
  <p:tag name="CDT_PROT_HEIGHT" val="181,5"/>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1,375"/>
  <p:tag name="CDT_PROT_WIDTH" val="317,5"/>
  <p:tag name="CDT_PROT_HEIGHT" val="181,5"/>
</p:tagLst>
</file>

<file path=ppt/tags/tag6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906"/>
  <p:tag name="CDT_PROT_LEFT" val="212,1243"/>
  <p:tag name="CDT_PROT_WIDTH" val="507,8756"/>
  <p:tag name="CDT_PROT_HEIGHT" val="20,40945"/>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60,6249"/>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14,4999"/>
  <p:tag name="CDT_PROT_WIDTH" val="261,0001"/>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533"/>
  <p:tag name="CDT_PROT_HEIGHT" val="181,375"/>
</p:tagLst>
</file>

<file path=ppt/tags/tag79.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533"/>
  <p:tag name="CDT_PROT_HEIGHT" val="181,5"/>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001"/>
  <p:tag name="CDT_PROT_WIDTH" val="113,375"/>
  <p:tag name="CDT_PROT_HEIGHT" val="63,50016"/>
</p:tagLst>
</file>

<file path=ppt/tags/tag8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260,6249"/>
  <p:tag name="CDT_PROT_HEIGHT" val="181,375"/>
</p:tagLst>
</file>

<file path=ppt/tags/tag83.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111,2501"/>
  <p:tag name="CDT_PROT_LEFT" val="314,5"/>
  <p:tag name="CDT_PROT_WIDTH" val="261"/>
  <p:tag name="CDT_PROT_HEIGHT" val="181,375"/>
</p:tagLst>
</file>

<file path=ppt/tags/tag84.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304"/>
  <p:tag name="CDT_PROT_LEFT" val="42,5"/>
  <p:tag name="CDT_PROT_WIDTH" val="260,6249"/>
  <p:tag name="CDT_PROT_HEIGHT" val="181,5"/>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14,4999"/>
  <p:tag name="CDT_PROT_WIDTH" val="261,0001"/>
  <p:tag name="CDT_PROT_HEIGHT" val="181,5"/>
</p:tagLst>
</file>

<file path=ppt/tags/tag8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heme/theme1.xml><?xml version="1.0" encoding="utf-8"?>
<a:theme xmlns:a="http://schemas.openxmlformats.org/drawingml/2006/main" name="SIM_PPT_4x3_Examples_Jan_2014">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641946"/>
      </a:folHlink>
    </a:clrScheme>
    <a:fontScheme name="Siemens PPT 2007 DEU">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110000"/>
          </a:lnSpc>
          <a:spcBef>
            <a:spcPts val="0"/>
          </a:spcBef>
          <a:defRPr sz="1200" dirty="0" smtClean="0">
            <a:solidFill>
              <a:schemeClr val="tx1"/>
            </a:solidFill>
          </a:defRPr>
        </a:defPPr>
      </a:lstStyle>
    </a:txDef>
  </a:objectDefaults>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Three columns</Name>
  <PpLayout>32</PpLayout>
  <Index>14</Index>
</p4ppTags>
</file>

<file path=customXml/item10.xml><?xml version="1.0" encoding="utf-8"?>
<p4ppTags/>
</file>

<file path=customXml/item11.xml><?xml version="1.0" encoding="utf-8"?>
<p4ppTags>
  <Name>Free Content</Name>
  <PpLayout>11</PpLayout>
  <Index>9</Index>
</p4ppTags>
</file>

<file path=customXml/item12.xml><?xml version="1.0" encoding="utf-8"?>
<p4ppTags>
  <Name>Text + Index</Name>
  <PpLayout>32</PpLayout>
  <Index>8</Index>
</p4ppTags>
</file>

<file path=customXml/item13.xml><?xml version="1.0" encoding="utf-8"?>
<p4ppTags>
  <Name>Two rows</Name>
  <PpLayout>32</PpLayout>
  <Index>13</Index>
</p4ppTags>
</file>

<file path=customXml/item14.xml><?xml version="1.0" encoding="utf-8"?>
<p4ppTags>
  <Name>One object (large)</Name>
  <PpLayout>16</PpLayout>
  <Index>10</Index>
</p4ppTags>
</file>

<file path=customXml/item15.xml><?xml version="1.0" encoding="utf-8"?>
<p4ppTags>
  <Name>Four objects + Navigation</Name>
  <PpLayout>32</PpLayout>
  <Index>20</Index>
</p4ppTags>
</file>

<file path=customXml/item16.xml><?xml version="1.0" encoding="utf-8"?>
<p4ppTags>
  <Name>One object (small) + Navigation</Name>
  <PpLayout>32</PpLayout>
  <Index>17</Index>
</p4ppTags>
</file>

<file path=customXml/item17.xml><?xml version="1.0" encoding="utf-8"?>
<p4ppTags>
  <Name>One object (small)</Name>
  <PpLayout>16</PpLayout>
  <Index>11</Index>
</p4ppTags>
</file>

<file path=customXml/item18.xml><?xml version="1.0" encoding="utf-8"?>
<p4ppTags>
  <Name>Four objects</Name>
  <PpLayout>24</PpLayout>
  <Index>15</Index>
</p4ppTags>
</file>

<file path=customXml/item2.xml><?xml version="1.0" encoding="utf-8"?>
<p4ppTags>
  <Name>1_Two rows</Name>
  <PpLayout>32</PpLayout>
  <Index>14</Index>
</p4ppTags>
</file>

<file path=customXml/item3.xml><?xml version="1.0" encoding="utf-8"?>
<p4ppTags>
  <Name>Free Content + Navigation</Name>
  <PpLayout>32</PpLayout>
  <Index>16</Index>
</p4ppTags>
</file>

<file path=customXml/item4.xml><?xml version="1.0" encoding="utf-8"?>
<p4ppTags>
  <Name>Title (big bar down)</Name>
  <PpLayout>1</PpLayout>
  <Index>1</Index>
</p4ppTags>
</file>

<file path=customXml/item5.xml><?xml version="1.0" encoding="utf-8"?>
<p4ppTags>
  <Name>Image + Index/Contact</Name>
  <PpLayout>32</PpLayout>
  <Index>7</Index>
</p4ppTags>
</file>

<file path=customXml/item6.xml><?xml version="1.0" encoding="utf-8"?>
<p4ppTags>
  <Name>Two columns + Navigation</Name>
  <PpLayout>32</PpLayout>
  <Index>18</Index>
</p4ppTags>
</file>

<file path=customXml/item7.xml><?xml version="1.0" encoding="utf-8"?>
<p4ppTags>
  <Name>Two columns</Name>
  <PpLayout>29</PpLayout>
  <Index>12</Index>
</p4ppTags>
</file>

<file path=customXml/item8.xml><?xml version="1.0" encoding="utf-8"?>
<p4ppTags>
  <Name>Two rows + Navigation</Name>
  <PpLayout>32</PpLayout>
  <Index>19</Index>
</p4ppTags>
</file>

<file path=customXml/item9.xml><?xml version="1.0" encoding="utf-8"?>
<p4ppTags>
  <Name>Chapter title (big bar down)</Name>
  <PpLayout>1</PpLayout>
  <Index>5</Index>
</p4ppTags>
</file>

<file path=customXml/itemProps1.xml><?xml version="1.0" encoding="utf-8"?>
<ds:datastoreItem xmlns:ds="http://schemas.openxmlformats.org/officeDocument/2006/customXml" ds:itemID="{BC34F54B-3874-4AF0-9415-8D255EF26171}">
  <ds:schemaRefs/>
</ds:datastoreItem>
</file>

<file path=customXml/itemProps10.xml><?xml version="1.0" encoding="utf-8"?>
<ds:datastoreItem xmlns:ds="http://schemas.openxmlformats.org/officeDocument/2006/customXml" ds:itemID="{EB8A4E2E-2B8F-4B71-A368-F18362B0C85F}">
  <ds:schemaRefs/>
</ds:datastoreItem>
</file>

<file path=customXml/itemProps11.xml><?xml version="1.0" encoding="utf-8"?>
<ds:datastoreItem xmlns:ds="http://schemas.openxmlformats.org/officeDocument/2006/customXml" ds:itemID="{EB9694BB-221C-4E15-A7C9-203B766638CE}">
  <ds:schemaRefs/>
</ds:datastoreItem>
</file>

<file path=customXml/itemProps12.xml><?xml version="1.0" encoding="utf-8"?>
<ds:datastoreItem xmlns:ds="http://schemas.openxmlformats.org/officeDocument/2006/customXml" ds:itemID="{3FF35072-9787-4395-B0AC-06796F4EB77F}">
  <ds:schemaRefs/>
</ds:datastoreItem>
</file>

<file path=customXml/itemProps13.xml><?xml version="1.0" encoding="utf-8"?>
<ds:datastoreItem xmlns:ds="http://schemas.openxmlformats.org/officeDocument/2006/customXml" ds:itemID="{B341031C-DF69-4A64-9B2B-12371A08AC58}">
  <ds:schemaRefs/>
</ds:datastoreItem>
</file>

<file path=customXml/itemProps14.xml><?xml version="1.0" encoding="utf-8"?>
<ds:datastoreItem xmlns:ds="http://schemas.openxmlformats.org/officeDocument/2006/customXml" ds:itemID="{AA004A45-EFAF-4A9B-8FAF-B6FACA8B75CE}">
  <ds:schemaRefs/>
</ds:datastoreItem>
</file>

<file path=customXml/itemProps15.xml><?xml version="1.0" encoding="utf-8"?>
<ds:datastoreItem xmlns:ds="http://schemas.openxmlformats.org/officeDocument/2006/customXml" ds:itemID="{588D3410-A9B4-4548-8C7E-BC26DA73704D}">
  <ds:schemaRefs/>
</ds:datastoreItem>
</file>

<file path=customXml/itemProps16.xml><?xml version="1.0" encoding="utf-8"?>
<ds:datastoreItem xmlns:ds="http://schemas.openxmlformats.org/officeDocument/2006/customXml" ds:itemID="{D76D7041-CBAA-47E6-9D26-EFF89B25F35C}">
  <ds:schemaRefs/>
</ds:datastoreItem>
</file>

<file path=customXml/itemProps17.xml><?xml version="1.0" encoding="utf-8"?>
<ds:datastoreItem xmlns:ds="http://schemas.openxmlformats.org/officeDocument/2006/customXml" ds:itemID="{1D21753F-2754-4ED2-A2CB-78BF3FB2865E}">
  <ds:schemaRefs/>
</ds:datastoreItem>
</file>

<file path=customXml/itemProps18.xml><?xml version="1.0" encoding="utf-8"?>
<ds:datastoreItem xmlns:ds="http://schemas.openxmlformats.org/officeDocument/2006/customXml" ds:itemID="{DF615B3B-0AA2-4A12-84A5-4A53F99B524E}">
  <ds:schemaRefs/>
</ds:datastoreItem>
</file>

<file path=customXml/itemProps2.xml><?xml version="1.0" encoding="utf-8"?>
<ds:datastoreItem xmlns:ds="http://schemas.openxmlformats.org/officeDocument/2006/customXml" ds:itemID="{9C85B323-8697-4319-B012-CB7EF0B99A9B}">
  <ds:schemaRefs/>
</ds:datastoreItem>
</file>

<file path=customXml/itemProps3.xml><?xml version="1.0" encoding="utf-8"?>
<ds:datastoreItem xmlns:ds="http://schemas.openxmlformats.org/officeDocument/2006/customXml" ds:itemID="{08CF5312-C8CE-42A4-B96B-D9FCC95FBDB3}">
  <ds:schemaRefs/>
</ds:datastoreItem>
</file>

<file path=customXml/itemProps4.xml><?xml version="1.0" encoding="utf-8"?>
<ds:datastoreItem xmlns:ds="http://schemas.openxmlformats.org/officeDocument/2006/customXml" ds:itemID="{A5111100-98EE-4A20-AE7B-BF136EFD1435}">
  <ds:schemaRefs/>
</ds:datastoreItem>
</file>

<file path=customXml/itemProps5.xml><?xml version="1.0" encoding="utf-8"?>
<ds:datastoreItem xmlns:ds="http://schemas.openxmlformats.org/officeDocument/2006/customXml" ds:itemID="{83EE303D-C4B5-487A-A4B6-FEFDCEB82565}">
  <ds:schemaRefs/>
</ds:datastoreItem>
</file>

<file path=customXml/itemProps6.xml><?xml version="1.0" encoding="utf-8"?>
<ds:datastoreItem xmlns:ds="http://schemas.openxmlformats.org/officeDocument/2006/customXml" ds:itemID="{37815CEA-42C4-4EBE-B2C5-949DF4BD96DF}">
  <ds:schemaRefs/>
</ds:datastoreItem>
</file>

<file path=customXml/itemProps7.xml><?xml version="1.0" encoding="utf-8"?>
<ds:datastoreItem xmlns:ds="http://schemas.openxmlformats.org/officeDocument/2006/customXml" ds:itemID="{5DED66E8-CCCD-4A02-996E-D5D9017C22E0}">
  <ds:schemaRefs/>
</ds:datastoreItem>
</file>

<file path=customXml/itemProps8.xml><?xml version="1.0" encoding="utf-8"?>
<ds:datastoreItem xmlns:ds="http://schemas.openxmlformats.org/officeDocument/2006/customXml" ds:itemID="{91321DA8-4787-42F9-B431-20BE2B8E8CFA}">
  <ds:schemaRefs/>
</ds:datastoreItem>
</file>

<file path=customXml/itemProps9.xml><?xml version="1.0" encoding="utf-8"?>
<ds:datastoreItem xmlns:ds="http://schemas.openxmlformats.org/officeDocument/2006/customXml" ds:itemID="{B842808A-63C4-4809-A3FE-CB9BAEDB5518}">
  <ds:schemaRefs/>
</ds:datastoreItem>
</file>

<file path=docProps/app.xml><?xml version="1.0" encoding="utf-8"?>
<Properties xmlns="http://schemas.openxmlformats.org/officeDocument/2006/extended-properties" xmlns:vt="http://schemas.openxmlformats.org/officeDocument/2006/docPropsVTypes">
  <Template>SIM_PPT_4x3_Examples_Jan_2014.potx</Template>
  <TotalTime>147</TotalTime>
  <Words>612</Words>
  <Application>Microsoft Office PowerPoint</Application>
  <PresentationFormat>On-screen Show (4:3)</PresentationFormat>
  <Paragraphs>24</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ＭＳ Ｐゴシック</vt:lpstr>
      <vt:lpstr>Arial</vt:lpstr>
      <vt:lpstr>Wingdings</vt:lpstr>
      <vt:lpstr>ヒラギノ角ゴ Pro W3</vt:lpstr>
      <vt:lpstr>SIM_PPT_4x3_Examples_Jan_2014</vt:lpstr>
      <vt:lpstr>Solid Edge AddIns</vt:lpstr>
      <vt:lpstr>Solid Edge AddIns</vt:lpstr>
      <vt:lpstr>Solid Edge AddIns</vt:lpstr>
      <vt:lpstr>Demo</vt:lpstr>
      <vt:lpstr>Minimum code required</vt:lpstr>
      <vt:lpstr>addin.manifest (The Magic)</vt:lpstr>
      <vt:lpstr>Win32 resources</vt:lpstr>
      <vt:lpstr>Package Manager Console Commands</vt:lpstr>
      <vt:lpstr>Demo</vt:lpstr>
    </vt:vector>
  </TitlesOfParts>
  <Company>SIEMENS AG</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Corporate Design PowerPoint-Templates</dc:title>
  <dc:creator>Tiernan, Pete</dc:creator>
  <cp:lastModifiedBy>Jason Newell</cp:lastModifiedBy>
  <cp:revision>49</cp:revision>
  <cp:lastPrinted>2012-10-29T09:59:01Z</cp:lastPrinted>
  <dcterms:created xsi:type="dcterms:W3CDTF">2006-04-07T10:01:45Z</dcterms:created>
  <dcterms:modified xsi:type="dcterms:W3CDTF">2014-05-11T14:34:15Z</dcterms:modified>
  <dc:language>English</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June 2013</vt:lpwstr>
  </property>
  <property fmtid="{D5CDD505-2E9C-101B-9397-08002B2CF9AE}" pid="4" name="Office version">
    <vt:lpwstr>2007/2010</vt:lpwstr>
  </property>
  <property fmtid="{D5CDD505-2E9C-101B-9397-08002B2CF9AE}" pid="5" name="Release version">
    <vt:lpwstr>2.0.1</vt:lpwstr>
  </property>
</Properties>
</file>